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y="6858000" cx="9144000"/>
  <p:notesSz cx="6877050" cy="10001250"/>
  <p:embeddedFontLst>
    <p:embeddedFont>
      <p:font typeface="Raleway"/>
      <p:regular r:id="rId87"/>
      <p:bold r:id="rId88"/>
      <p:italic r:id="rId89"/>
      <p:boldItalic r:id="rId90"/>
    </p:embeddedFont>
    <p:embeddedFont>
      <p:font typeface="Lato"/>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font" Target="fonts/Raleway-bold.fntdata"/><Relationship Id="rId43" Type="http://schemas.openxmlformats.org/officeDocument/2006/relationships/slide" Target="slides/slide39.xml"/><Relationship Id="rId87" Type="http://schemas.openxmlformats.org/officeDocument/2006/relationships/font" Target="fonts/Raleway-regular.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Raleway-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94" Type="http://schemas.openxmlformats.org/officeDocument/2006/relationships/font" Target="fonts/Lato-boldItalic.fntdata"/><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Lato-regular.fntdata"/><Relationship Id="rId90" Type="http://schemas.openxmlformats.org/officeDocument/2006/relationships/font" Target="fonts/Raleway-boldItalic.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9737" cy="500062"/>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4572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9144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13716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18288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22860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32004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45720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64008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3895725" y="0"/>
            <a:ext cx="2979737" cy="500062"/>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Calibri"/>
              <a:buNone/>
              <a:defRPr b="0" i="0" sz="1300" u="none" cap="none" strike="noStrike">
                <a:solidFill>
                  <a:srgbClr val="000000"/>
                </a:solidFill>
                <a:latin typeface="Calibri"/>
                <a:ea typeface="Calibri"/>
                <a:cs typeface="Calibri"/>
                <a:sym typeface="Calibri"/>
              </a:defRPr>
            </a:lvl1pPr>
            <a:lvl2pPr indent="0" lvl="1" marL="4572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9144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13716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18288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22860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32004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45720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64008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939800" y="750887"/>
            <a:ext cx="4997450" cy="37496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7387" y="4751387"/>
            <a:ext cx="5502275" cy="4500562"/>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9499600"/>
            <a:ext cx="2979737" cy="500062"/>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4572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9144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13716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18288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22860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32004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45720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640080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3895725" y="9499600"/>
            <a:ext cx="2979737" cy="500062"/>
          </a:xfrm>
          <a:prstGeom prst="rect">
            <a:avLst/>
          </a:prstGeom>
          <a:noFill/>
          <a:ln>
            <a:noFill/>
          </a:ln>
        </p:spPr>
        <p:txBody>
          <a:bodyPr anchorCtr="0" anchor="b" bIns="48200" lIns="96425" spcFirstLastPara="1" rIns="96425" wrap="square" tIns="482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3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7387" y="4751387"/>
            <a:ext cx="5502275" cy="4500562"/>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a:p>
          <a:p>
            <a:pPr indent="0" lvl="0" marL="0" marR="0" rtl="0" algn="l">
              <a:spcBef>
                <a:spcPts val="0"/>
              </a:spcBef>
              <a:spcAft>
                <a:spcPts val="0"/>
              </a:spcAft>
              <a:buClr>
                <a:schemeClr val="dk1"/>
              </a:buClr>
              <a:buSzPts val="1800"/>
              <a:buFont typeface="Arial"/>
              <a:buNone/>
            </a:pPr>
            <a:r>
              <a:t/>
            </a:r>
            <a:endParaRPr/>
          </a:p>
        </p:txBody>
      </p:sp>
      <p:sp>
        <p:nvSpPr>
          <p:cNvPr id="98" name="Google Shape;98;p3:notes"/>
          <p:cNvSpPr/>
          <p:nvPr>
            <p:ph idx="2" type="sldImg"/>
          </p:nvPr>
        </p:nvSpPr>
        <p:spPr>
          <a:xfrm>
            <a:off x="939800" y="750888"/>
            <a:ext cx="4997450" cy="37496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6d5ccabcb_3_20: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6d5ccabcb_3_20: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Utilizar essa metodologia para complementar os clarões de dados</a:t>
            </a:r>
            <a:endParaRPr sz="1300"/>
          </a:p>
        </p:txBody>
      </p:sp>
      <p:sp>
        <p:nvSpPr>
          <p:cNvPr id="217" name="Google Shape;217;g86d5ccabcb_3_20: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564c57dfc_0_6: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564c57dfc_0_6: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t/>
            </a:r>
            <a:endParaRPr sz="1300"/>
          </a:p>
        </p:txBody>
      </p:sp>
      <p:sp>
        <p:nvSpPr>
          <p:cNvPr id="232" name="Google Shape;232;g9564c57dfc_0_6: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6df642aa1_0_214: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6df642aa1_0_214: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t/>
            </a:r>
            <a:endParaRPr sz="1300"/>
          </a:p>
        </p:txBody>
      </p:sp>
      <p:sp>
        <p:nvSpPr>
          <p:cNvPr id="248" name="Google Shape;248;g96df642aa1_0_214: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6df642c20_0_0: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6df642c20_0_0: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sz="1300"/>
          </a:p>
        </p:txBody>
      </p:sp>
      <p:sp>
        <p:nvSpPr>
          <p:cNvPr id="265" name="Google Shape;265;g96df642c20_0_0: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6012acf1b_0_393: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96012acf1b_0_393: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00000"/>
              </a:solidFill>
            </a:endParaRPr>
          </a:p>
          <a:p>
            <a:pPr indent="-311150" lvl="0" marL="457200" rtl="0" algn="l">
              <a:spcBef>
                <a:spcPts val="0"/>
              </a:spcBef>
              <a:spcAft>
                <a:spcPts val="0"/>
              </a:spcAft>
              <a:buClr>
                <a:srgbClr val="000000"/>
              </a:buClr>
              <a:buSzPts val="1300"/>
              <a:buChar char="●"/>
            </a:pPr>
            <a:r>
              <a:rPr lang="en-US" sz="1300">
                <a:solidFill>
                  <a:srgbClr val="000000"/>
                </a:solidFill>
              </a:rPr>
              <a:t>Sua superfície equipotencial, aquela onde o potencial permanece constante, é o próprio geoide.</a:t>
            </a:r>
            <a:endParaRPr sz="1300">
              <a:solidFill>
                <a:srgbClr val="000000"/>
              </a:solidFill>
            </a:endParaRPr>
          </a:p>
        </p:txBody>
      </p:sp>
      <p:sp>
        <p:nvSpPr>
          <p:cNvPr id="272" name="Google Shape;272;g96012acf1b_0_393: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5c0eac8e5_0_33: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95c0eac8e5_0_33: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000000"/>
              </a:solidFill>
            </a:endParaRPr>
          </a:p>
          <a:p>
            <a:pPr indent="-311150" lvl="0" marL="457200" rtl="0" algn="l">
              <a:spcBef>
                <a:spcPts val="0"/>
              </a:spcBef>
              <a:spcAft>
                <a:spcPts val="0"/>
              </a:spcAft>
              <a:buClr>
                <a:srgbClr val="000000"/>
              </a:buClr>
              <a:buSzPts val="1300"/>
              <a:buChar char="●"/>
            </a:pPr>
            <a:r>
              <a:rPr lang="en-US" sz="1300">
                <a:solidFill>
                  <a:srgbClr val="000000"/>
                </a:solidFill>
              </a:rPr>
              <a:t>Sua superfície equipotencial, aquela onde o potencial permanece constante, é o próprio geoide.</a:t>
            </a:r>
            <a:endParaRPr sz="1300">
              <a:solidFill>
                <a:srgbClr val="000000"/>
              </a:solidFill>
            </a:endParaRPr>
          </a:p>
        </p:txBody>
      </p:sp>
      <p:sp>
        <p:nvSpPr>
          <p:cNvPr id="285" name="Google Shape;285;g95c0eac8e5_0_33: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6012acf1b_0_12: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6012acf1b_0_12: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O potencial de gravidade W, está relacionado a terra real.</a:t>
            </a:r>
            <a:endParaRPr sz="1300"/>
          </a:p>
          <a:p>
            <a:pPr indent="-311150" lvl="0" marL="457200" rtl="0" algn="l">
              <a:spcBef>
                <a:spcPts val="0"/>
              </a:spcBef>
              <a:spcAft>
                <a:spcPts val="0"/>
              </a:spcAft>
              <a:buSzPts val="1300"/>
              <a:buChar char="●"/>
            </a:pPr>
            <a:r>
              <a:rPr lang="en-US" sz="1300"/>
              <a:t>Este é definido pela </a:t>
            </a:r>
            <a:r>
              <a:rPr lang="en-US" sz="1300"/>
              <a:t>combinação</a:t>
            </a:r>
            <a:r>
              <a:rPr lang="en-US" sz="1300"/>
              <a:t> linear entre dois potencias: Gravitacional V e centrífugo phi;</a:t>
            </a:r>
            <a:endParaRPr sz="1300"/>
          </a:p>
          <a:p>
            <a:pPr indent="0" lvl="0" marL="914400" rtl="0" algn="l">
              <a:spcBef>
                <a:spcPts val="0"/>
              </a:spcBef>
              <a:spcAft>
                <a:spcPts val="0"/>
              </a:spcAft>
              <a:buNone/>
            </a:pPr>
            <a:r>
              <a:t/>
            </a:r>
            <a:endParaRPr sz="1300"/>
          </a:p>
        </p:txBody>
      </p:sp>
      <p:sp>
        <p:nvSpPr>
          <p:cNvPr id="298" name="Google Shape;298;g96012acf1b_0_12: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6012acf1b_0_329: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6012acf1b_0_329: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O potencial gravitacional é a componente gravitacional de W, onde temos as interações entre as massas</a:t>
            </a:r>
            <a:endParaRPr sz="1300"/>
          </a:p>
          <a:p>
            <a:pPr indent="-311150" lvl="0" marL="457200" rtl="0" algn="l">
              <a:spcBef>
                <a:spcPts val="0"/>
              </a:spcBef>
              <a:spcAft>
                <a:spcPts val="0"/>
              </a:spcAft>
              <a:buSzPts val="1300"/>
              <a:buChar char="●"/>
            </a:pPr>
            <a:r>
              <a:rPr lang="en-US" sz="1300"/>
              <a:t>Aplicando o operador Laplaciano a V, este se iguala a zero. Logo, satisfaz a equação de Laplace, lhe conferindo o status de funcional harmônico.</a:t>
            </a:r>
            <a:endParaRPr sz="1300"/>
          </a:p>
        </p:txBody>
      </p:sp>
      <p:sp>
        <p:nvSpPr>
          <p:cNvPr id="310" name="Google Shape;310;g96012acf1b_0_329: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6df642aa1_0_16: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6df642aa1_0_16: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Este é definido segundo a equação v=...</a:t>
            </a:r>
            <a:endParaRPr sz="1300"/>
          </a:p>
          <a:p>
            <a:pPr indent="-311150" lvl="1" marL="914400" rtl="0" algn="l">
              <a:spcBef>
                <a:spcPts val="0"/>
              </a:spcBef>
              <a:spcAft>
                <a:spcPts val="0"/>
              </a:spcAft>
              <a:buSzPts val="1300"/>
              <a:buChar char="○"/>
            </a:pPr>
            <a:r>
              <a:rPr lang="en-US" sz="1300"/>
              <a:t> onde temos uma integral de volume sobre a terra real, com uma distribuição de densidade interna</a:t>
            </a:r>
            <a:endParaRPr sz="1300"/>
          </a:p>
        </p:txBody>
      </p:sp>
      <p:sp>
        <p:nvSpPr>
          <p:cNvPr id="323" name="Google Shape;323;g96df642aa1_0_16: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6012acf1b_0_343: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6012acf1b_0_343: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O potencial </a:t>
            </a:r>
            <a:r>
              <a:rPr lang="en-US" sz="1300"/>
              <a:t>centrífugo</a:t>
            </a:r>
            <a:r>
              <a:rPr lang="en-US" sz="1300"/>
              <a:t> phi é definido como a componente radial de W e  </a:t>
            </a:r>
            <a:r>
              <a:rPr lang="en-US" sz="1300"/>
              <a:t>está</a:t>
            </a:r>
            <a:r>
              <a:rPr lang="en-US" sz="1300"/>
              <a:t> relacionado a </a:t>
            </a:r>
            <a:r>
              <a:rPr lang="en-US" sz="1300"/>
              <a:t>rotação</a:t>
            </a:r>
            <a:r>
              <a:rPr lang="en-US" sz="1300"/>
              <a:t> da terra em torno do seu próprio eixo;</a:t>
            </a:r>
            <a:endParaRPr sz="1300"/>
          </a:p>
          <a:p>
            <a:pPr indent="-311150" lvl="0" marL="457200" rtl="0" algn="l">
              <a:spcBef>
                <a:spcPts val="0"/>
              </a:spcBef>
              <a:spcAft>
                <a:spcPts val="0"/>
              </a:spcAft>
              <a:buSzPts val="1300"/>
              <a:buChar char="●"/>
            </a:pPr>
            <a:r>
              <a:rPr lang="en-US" sz="1300"/>
              <a:t>Aplicando o operador laplaciano a phi, constata-se que este </a:t>
            </a:r>
            <a:r>
              <a:rPr lang="en-US" sz="1300"/>
              <a:t>não</a:t>
            </a:r>
            <a:r>
              <a:rPr lang="en-US" sz="1300"/>
              <a:t> satisfaz a </a:t>
            </a:r>
            <a:r>
              <a:rPr lang="en-US" sz="1300"/>
              <a:t>equação</a:t>
            </a:r>
            <a:r>
              <a:rPr lang="en-US" sz="1300"/>
              <a:t> de laplace e é um potencial </a:t>
            </a:r>
            <a:r>
              <a:rPr lang="en-US" sz="1300"/>
              <a:t>não</a:t>
            </a:r>
            <a:r>
              <a:rPr lang="en-US" sz="1300"/>
              <a:t> </a:t>
            </a:r>
            <a:r>
              <a:rPr lang="en-US" sz="1300"/>
              <a:t>harmônico</a:t>
            </a:r>
            <a:r>
              <a:rPr lang="en-US" sz="1300"/>
              <a:t>.</a:t>
            </a:r>
            <a:endParaRPr sz="1300"/>
          </a:p>
        </p:txBody>
      </p:sp>
      <p:sp>
        <p:nvSpPr>
          <p:cNvPr id="337" name="Google Shape;337;g96012acf1b_0_343: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6d5ccabcb_2_0: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6d5ccabcb_2_0: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
        <p:nvSpPr>
          <p:cNvPr id="104" name="Google Shape;104;g86d5ccabcb_2_0: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Clr>
                <a:srgbClr val="000000"/>
              </a:buClr>
              <a:buSzPts val="1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96df642aa1_0_29: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96df642aa1_0_29: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US" sz="1300">
                <a:solidFill>
                  <a:srgbClr val="000000"/>
                </a:solidFill>
              </a:rPr>
              <a:t>Este é definido segundo a equação phi=...</a:t>
            </a:r>
            <a:endParaRPr sz="1300">
              <a:solidFill>
                <a:srgbClr val="000000"/>
              </a:solidFill>
            </a:endParaRPr>
          </a:p>
          <a:p>
            <a:pPr indent="-311150" lvl="1" marL="914400" rtl="0" algn="l">
              <a:spcBef>
                <a:spcPts val="0"/>
              </a:spcBef>
              <a:spcAft>
                <a:spcPts val="0"/>
              </a:spcAft>
              <a:buClr>
                <a:srgbClr val="000000"/>
              </a:buClr>
              <a:buSzPts val="1300"/>
              <a:buChar char="○"/>
            </a:pPr>
            <a:r>
              <a:rPr lang="en-US" sz="1300">
                <a:solidFill>
                  <a:srgbClr val="000000"/>
                </a:solidFill>
              </a:rPr>
              <a:t> onde w é a velocidade angular da terra real e p é a distancia de um ponto na superfície fisica da terra ao eixo de rotaçao</a:t>
            </a:r>
            <a:endParaRPr sz="1300">
              <a:solidFill>
                <a:srgbClr val="000000"/>
              </a:solidFill>
            </a:endParaRPr>
          </a:p>
        </p:txBody>
      </p:sp>
      <p:sp>
        <p:nvSpPr>
          <p:cNvPr id="352" name="Google Shape;352;g96df642aa1_0_29: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6df642aa1_0_55: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6df642aa1_0_55: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Como visto anteriormente, a terra é analisada de um ótica verdadeira e outra teórica, que é chamada de terra normal.</a:t>
            </a:r>
            <a:endParaRPr sz="1300"/>
          </a:p>
          <a:p>
            <a:pPr indent="-311150" lvl="0" marL="457200" rtl="0" algn="l">
              <a:spcBef>
                <a:spcPts val="0"/>
              </a:spcBef>
              <a:spcAft>
                <a:spcPts val="0"/>
              </a:spcAft>
              <a:buSzPts val="1300"/>
              <a:buChar char="●"/>
            </a:pPr>
            <a:r>
              <a:rPr lang="en-US" sz="1300"/>
              <a:t>Esta é definida de forma que represente a terra verdadeira da melhor maneira possível e que tenho uma formulação matemática consistente e conhecida. Neste caso a terra normal é representada no formato de um elipsoide de revoluçao.</a:t>
            </a:r>
            <a:endParaRPr sz="1300"/>
          </a:p>
          <a:p>
            <a:pPr indent="0" lvl="0" marL="457200" rtl="0" algn="l">
              <a:spcBef>
                <a:spcPts val="0"/>
              </a:spcBef>
              <a:spcAft>
                <a:spcPts val="0"/>
              </a:spcAft>
              <a:buNone/>
            </a:pPr>
            <a:r>
              <a:t/>
            </a:r>
            <a:endParaRPr sz="1300"/>
          </a:p>
        </p:txBody>
      </p:sp>
      <p:sp>
        <p:nvSpPr>
          <p:cNvPr id="368" name="Google Shape;368;g96df642aa1_0_55: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6df642aa1_0_66: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6df642aa1_0_66: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As premissas para se adotar essa terra teórica é de apresentar massa similar a da terra verdadeira, com eixo de rotaçao paralelo ao da terra real e que apresente a mesma velocidade angular</a:t>
            </a:r>
            <a:endParaRPr sz="1300"/>
          </a:p>
        </p:txBody>
      </p:sp>
      <p:sp>
        <p:nvSpPr>
          <p:cNvPr id="380" name="Google Shape;380;g96df642aa1_0_66: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6df642aa1_0_7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6df642aa1_0_7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Elipsoide é a equipotencial do </a:t>
            </a:r>
            <a:r>
              <a:rPr lang="en-US" sz="1300"/>
              <a:t>próprio</a:t>
            </a:r>
            <a:r>
              <a:rPr lang="en-US" sz="1300"/>
              <a:t> campo de gravidade normal</a:t>
            </a:r>
            <a:endParaRPr sz="1300"/>
          </a:p>
        </p:txBody>
      </p:sp>
      <p:sp>
        <p:nvSpPr>
          <p:cNvPr id="392" name="Google Shape;392;g96df642aa1_0_7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6012acf1b_0_34: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6012acf1b_0_34: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US" sz="1300">
                <a:solidFill>
                  <a:srgbClr val="000000"/>
                </a:solidFill>
              </a:rPr>
              <a:t>O potencial de gravidade normal U é analogo a W e está relacionado a terra normal.</a:t>
            </a:r>
            <a:endParaRPr sz="1300">
              <a:solidFill>
                <a:srgbClr val="000000"/>
              </a:solidFill>
            </a:endParaRPr>
          </a:p>
          <a:p>
            <a:pPr indent="-311150" lvl="0" marL="457200" rtl="0" algn="l">
              <a:spcBef>
                <a:spcPts val="0"/>
              </a:spcBef>
              <a:spcAft>
                <a:spcPts val="0"/>
              </a:spcAft>
              <a:buClr>
                <a:srgbClr val="000000"/>
              </a:buClr>
              <a:buSzPts val="1300"/>
              <a:buChar char="●"/>
            </a:pPr>
            <a:r>
              <a:rPr lang="en-US" sz="1300">
                <a:solidFill>
                  <a:srgbClr val="000000"/>
                </a:solidFill>
              </a:rPr>
              <a:t>Este também é definido pela combinação linear entre dois potencias: Gravitacional </a:t>
            </a:r>
            <a:r>
              <a:rPr lang="en-US" sz="2000"/>
              <a:t>Ṽ </a:t>
            </a:r>
            <a:r>
              <a:rPr lang="en-US" sz="1300">
                <a:solidFill>
                  <a:srgbClr val="000000"/>
                </a:solidFill>
              </a:rPr>
              <a:t> e centrífugo phi;</a:t>
            </a:r>
            <a:endParaRPr sz="1300">
              <a:solidFill>
                <a:srgbClr val="000000"/>
              </a:solidFill>
            </a:endParaRPr>
          </a:p>
        </p:txBody>
      </p:sp>
      <p:sp>
        <p:nvSpPr>
          <p:cNvPr id="404" name="Google Shape;404;g96012acf1b_0_34: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6012acf1b_0_533: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96012acf1b_0_533: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US"/>
              <a:t>Ṽ  é a componente gravitacional de U e está relacionado a interação entre as massas da terra normal</a:t>
            </a:r>
            <a:endParaRPr/>
          </a:p>
          <a:p>
            <a:pPr indent="-342900" lvl="0" marL="457200" rtl="0" algn="l">
              <a:lnSpc>
                <a:spcPct val="115000"/>
              </a:lnSpc>
              <a:spcBef>
                <a:spcPts val="0"/>
              </a:spcBef>
              <a:spcAft>
                <a:spcPts val="0"/>
              </a:spcAft>
              <a:buSzPts val="1800"/>
              <a:buChar char="●"/>
            </a:pPr>
            <a:r>
              <a:rPr lang="en-US"/>
              <a:t>Se aplicarmos o operador laplaciano a </a:t>
            </a:r>
            <a:r>
              <a:rPr lang="en-US" sz="2000"/>
              <a:t>Ṽ , </a:t>
            </a:r>
            <a:r>
              <a:rPr lang="en-US"/>
              <a:t>este irá satisfazer a equação de laplace. Logo é harmônico</a:t>
            </a:r>
            <a:endParaRPr/>
          </a:p>
        </p:txBody>
      </p:sp>
      <p:sp>
        <p:nvSpPr>
          <p:cNvPr id="416" name="Google Shape;416;g96012acf1b_0_533: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6df642aa1_0_88: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96df642aa1_0_88: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US" sz="1300">
                <a:solidFill>
                  <a:srgbClr val="000000"/>
                </a:solidFill>
              </a:rPr>
              <a:t>Este é definido segundo a equação </a:t>
            </a:r>
            <a:r>
              <a:rPr lang="en-US" sz="1700"/>
              <a:t>Ṽ</a:t>
            </a:r>
            <a:r>
              <a:rPr lang="en-US"/>
              <a:t> </a:t>
            </a:r>
            <a:r>
              <a:rPr lang="en-US" sz="1300">
                <a:solidFill>
                  <a:srgbClr val="000000"/>
                </a:solidFill>
              </a:rPr>
              <a:t>=...</a:t>
            </a:r>
            <a:endParaRPr sz="1300">
              <a:solidFill>
                <a:srgbClr val="000000"/>
              </a:solidFill>
            </a:endParaRPr>
          </a:p>
          <a:p>
            <a:pPr indent="-311150" lvl="1" marL="914400" rtl="0" algn="l">
              <a:spcBef>
                <a:spcPts val="0"/>
              </a:spcBef>
              <a:spcAft>
                <a:spcPts val="0"/>
              </a:spcAft>
              <a:buClr>
                <a:srgbClr val="000000"/>
              </a:buClr>
              <a:buSzPts val="1300"/>
              <a:buChar char="○"/>
            </a:pPr>
            <a:r>
              <a:rPr lang="en-US" sz="1300">
                <a:solidFill>
                  <a:srgbClr val="000000"/>
                </a:solidFill>
              </a:rPr>
              <a:t> onde temos uma integral de volume sobre a terra normal, com uma distribuição de densidade interna rho til, que é diferente da terra verdadeira</a:t>
            </a:r>
            <a:endParaRPr sz="1300">
              <a:solidFill>
                <a:srgbClr val="000000"/>
              </a:solidFill>
            </a:endParaRPr>
          </a:p>
        </p:txBody>
      </p:sp>
      <p:sp>
        <p:nvSpPr>
          <p:cNvPr id="429" name="Google Shape;429;g96df642aa1_0_88: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6012acf1b_0_41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96012acf1b_0_41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Por definição, o phi  utilizado para calcular U é o mesmo que o utilizado para calcular W.</a:t>
            </a:r>
            <a:endParaRPr sz="1300"/>
          </a:p>
        </p:txBody>
      </p:sp>
      <p:sp>
        <p:nvSpPr>
          <p:cNvPr id="444" name="Google Shape;444;g96012acf1b_0_41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96012acf1b_0_0: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96012acf1b_0_0: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A aplicação direta da equação do potencial gravitacional aplicado a terra real só poderia ser utilizada em situações ideais. Onde se conhece a </a:t>
            </a:r>
            <a:r>
              <a:rPr lang="en-US" sz="1300"/>
              <a:t>formulação</a:t>
            </a:r>
            <a:r>
              <a:rPr lang="en-US" sz="1300"/>
              <a:t> </a:t>
            </a:r>
            <a:r>
              <a:rPr lang="en-US" sz="1300"/>
              <a:t>matemática que define a Terra Real e sua distribuição de densidade internas</a:t>
            </a:r>
            <a:endParaRPr sz="1300"/>
          </a:p>
        </p:txBody>
      </p:sp>
      <p:sp>
        <p:nvSpPr>
          <p:cNvPr id="460" name="Google Shape;460;g96012acf1b_0_0: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6df642aa1_0_115: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6df642aa1_0_115: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Neste caso, sua </a:t>
            </a:r>
            <a:r>
              <a:rPr lang="en-US" sz="1300"/>
              <a:t>formulação</a:t>
            </a:r>
            <a:r>
              <a:rPr lang="en-US" sz="1300"/>
              <a:t> não é conhecida</a:t>
            </a:r>
            <a:endParaRPr sz="1300"/>
          </a:p>
        </p:txBody>
      </p:sp>
      <p:sp>
        <p:nvSpPr>
          <p:cNvPr id="473" name="Google Shape;473;g96df642aa1_0_115: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6012acf1b_0_254: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6012acf1b_0_254: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Mapa da RGFB, elaborado com as informações disponibilizadas pelo ON, onde pode-se constatar zonas de clarões. Estas áreas de clarões não possuem informações gravimétrica disponíveis.</a:t>
            </a:r>
            <a:endParaRPr sz="1300"/>
          </a:p>
          <a:p>
            <a:pPr indent="-311150" lvl="0" marL="457200" rtl="0" algn="l">
              <a:spcBef>
                <a:spcPts val="0"/>
              </a:spcBef>
              <a:spcAft>
                <a:spcPts val="0"/>
              </a:spcAft>
              <a:buSzPts val="1300"/>
              <a:buChar char="●"/>
            </a:pPr>
            <a:r>
              <a:rPr lang="en-US" sz="1300"/>
              <a:t>Para uma </a:t>
            </a:r>
            <a:r>
              <a:rPr lang="en-US" sz="1300"/>
              <a:t>inferência</a:t>
            </a:r>
            <a:r>
              <a:rPr lang="en-US" sz="1300"/>
              <a:t> geofísica é necessário ter o melhor e mais robusto conjunto de dados possível</a:t>
            </a:r>
            <a:endParaRPr sz="1300"/>
          </a:p>
        </p:txBody>
      </p:sp>
      <p:sp>
        <p:nvSpPr>
          <p:cNvPr id="112" name="Google Shape;112;g96012acf1b_0_254: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96df642aa1_0_128: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96df642aa1_0_128: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Nem sua </a:t>
            </a:r>
            <a:r>
              <a:rPr lang="en-US" sz="1300"/>
              <a:t>distribuição</a:t>
            </a:r>
            <a:r>
              <a:rPr lang="en-US" sz="1300"/>
              <a:t> de densidades</a:t>
            </a:r>
            <a:endParaRPr sz="1300"/>
          </a:p>
        </p:txBody>
      </p:sp>
      <p:sp>
        <p:nvSpPr>
          <p:cNvPr id="487" name="Google Shape;487;g96df642aa1_0_128: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6df642aa1_0_101: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96df642aa1_0_101: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Logo, se </a:t>
            </a:r>
            <a:r>
              <a:rPr lang="en-US" sz="1300"/>
              <a:t>contorna</a:t>
            </a:r>
            <a:r>
              <a:rPr lang="en-US" sz="1300"/>
              <a:t> esse problema de se calcular V e as gradezas associadas a ele,apllicando a técnica de expansão em harmônicos esféricos.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502" name="Google Shape;502;g96df642aa1_0_101: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96012acf1b_0_735: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96012acf1b_0_735: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Essa solução consiste em fazer aproximações, de forma que uma função harmônica, no caso o V, é expresso em séries descritas em coordenadas esféricas r, phi e lambda, que são a </a:t>
            </a:r>
            <a:r>
              <a:rPr lang="en-US" sz="1300"/>
              <a:t>distância</a:t>
            </a:r>
            <a:r>
              <a:rPr lang="en-US" sz="1300"/>
              <a:t> radial, colatitude e longitude, respectivamente.</a:t>
            </a:r>
            <a:endParaRPr sz="1300"/>
          </a:p>
        </p:txBody>
      </p:sp>
      <p:sp>
        <p:nvSpPr>
          <p:cNvPr id="517" name="Google Shape;517;g96012acf1b_0_735: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96012acf1b_0_5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96012acf1b_0_5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Estas </a:t>
            </a:r>
            <a:r>
              <a:rPr lang="en-US" sz="1300"/>
              <a:t>aproximações</a:t>
            </a:r>
            <a:r>
              <a:rPr lang="en-US" sz="1300"/>
              <a:t> </a:t>
            </a:r>
            <a:r>
              <a:rPr lang="en-US" sz="1300"/>
              <a:t>consiste</a:t>
            </a:r>
            <a:r>
              <a:rPr lang="en-US" sz="1300"/>
              <a:t> em discretizar a terra em tesseroides, que </a:t>
            </a:r>
            <a:r>
              <a:rPr lang="en-US" sz="1300"/>
              <a:t>são</a:t>
            </a:r>
            <a:r>
              <a:rPr lang="en-US" sz="1300"/>
              <a:t> esse gomos vistos na imagem. Essa discretização é diretamente proporcional aos termos n e m, que </a:t>
            </a:r>
            <a:r>
              <a:rPr lang="en-US" sz="1300"/>
              <a:t>são</a:t>
            </a:r>
            <a:r>
              <a:rPr lang="en-US" sz="1300"/>
              <a:t> o grau e a ordem da </a:t>
            </a:r>
            <a:r>
              <a:rPr lang="en-US" sz="1300"/>
              <a:t>expansão</a:t>
            </a:r>
            <a:r>
              <a:rPr lang="en-US" sz="1300"/>
              <a:t> em </a:t>
            </a:r>
            <a:r>
              <a:rPr lang="en-US" sz="1300"/>
              <a:t>harmônicos</a:t>
            </a:r>
            <a:r>
              <a:rPr lang="en-US" sz="1300"/>
              <a:t> esféricos. Logo, o modelo que aplicar essa </a:t>
            </a:r>
            <a:r>
              <a:rPr lang="en-US" sz="1300"/>
              <a:t>técnica</a:t>
            </a:r>
            <a:r>
              <a:rPr lang="en-US" sz="1300"/>
              <a:t> terá uma resolução espacial diretamente proporcional a estes termos, onde quanto maiores forem n e m, maior será a discretização e consequentemente maior a resolução.</a:t>
            </a:r>
            <a:endParaRPr sz="1300"/>
          </a:p>
        </p:txBody>
      </p:sp>
      <p:sp>
        <p:nvSpPr>
          <p:cNvPr id="529" name="Google Shape;529;g96012acf1b_0_5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96df642aa1_0_156: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96df642aa1_0_156: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solidFill>
                  <a:srgbClr val="000000"/>
                </a:solidFill>
              </a:rPr>
              <a:t>O potencial gravitacional descrito em harmonicos esféricos e definido por:</a:t>
            </a:r>
            <a:endParaRPr sz="1300">
              <a:solidFill>
                <a:srgbClr val="000000"/>
              </a:solidFill>
            </a:endParaRPr>
          </a:p>
          <a:p>
            <a:pPr indent="0" lvl="0" marL="0" rtl="0" algn="l">
              <a:spcBef>
                <a:spcPts val="0"/>
              </a:spcBef>
              <a:spcAft>
                <a:spcPts val="0"/>
              </a:spcAft>
              <a:buClr>
                <a:schemeClr val="dk1"/>
              </a:buClr>
              <a:buSzPts val="1100"/>
              <a:buFont typeface="Arial"/>
              <a:buNone/>
            </a:pPr>
            <a:r>
              <a:rPr lang="en-US" sz="1300">
                <a:solidFill>
                  <a:srgbClr val="000000"/>
                </a:solidFill>
              </a:rPr>
              <a:t>Falar dos termos destacados não são melhor detalhados por não ser escopo do estudo</a:t>
            </a:r>
            <a:endParaRPr sz="1300">
              <a:solidFill>
                <a:srgbClr val="000000"/>
              </a:solidFill>
            </a:endParaRPr>
          </a:p>
        </p:txBody>
      </p:sp>
      <p:sp>
        <p:nvSpPr>
          <p:cNvPr id="543" name="Google Shape;543;g96df642aa1_0_156: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86d5ccabcb_3_35: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6d5ccabcb_3_35: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sz="1300"/>
          </a:p>
        </p:txBody>
      </p:sp>
      <p:sp>
        <p:nvSpPr>
          <p:cNvPr id="558" name="Google Shape;558;g86d5ccabcb_3_35: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52360c3ea_0_101: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952360c3ea_0_101: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Este é o </a:t>
            </a:r>
            <a:r>
              <a:rPr lang="en-US" sz="1300"/>
              <a:t>workflow</a:t>
            </a:r>
            <a:r>
              <a:rPr lang="en-US" sz="1300"/>
              <a:t> do trabalho, que mostra os dados utilizados ao longo do estudo para calcular os distúrbios de gravidade.</a:t>
            </a:r>
            <a:endParaRPr sz="1300"/>
          </a:p>
          <a:p>
            <a:pPr indent="-311150" lvl="0" marL="457200" rtl="0" algn="l">
              <a:spcBef>
                <a:spcPts val="0"/>
              </a:spcBef>
              <a:spcAft>
                <a:spcPts val="0"/>
              </a:spcAft>
              <a:buSzPts val="1300"/>
              <a:buChar char="●"/>
            </a:pPr>
            <a:r>
              <a:rPr lang="en-US" sz="1300"/>
              <a:t>Foram feitas duas análises, uma local e outra regional</a:t>
            </a:r>
            <a:endParaRPr sz="1300"/>
          </a:p>
          <a:p>
            <a:pPr indent="-311150" lvl="1" marL="1371600" rtl="0" algn="l">
              <a:spcBef>
                <a:spcPts val="0"/>
              </a:spcBef>
              <a:spcAft>
                <a:spcPts val="0"/>
              </a:spcAft>
              <a:buSzPts val="1300"/>
              <a:buChar char="○"/>
            </a:pPr>
            <a:r>
              <a:rPr lang="en-US" sz="1300">
                <a:solidFill>
                  <a:srgbClr val="000000"/>
                </a:solidFill>
              </a:rPr>
              <a:t>A análise local foi feita com os dados observados em campo que foram fornecidos pelo ON, e tinham </a:t>
            </a:r>
            <a:r>
              <a:rPr lang="en-US" sz="1300">
                <a:solidFill>
                  <a:srgbClr val="000000"/>
                </a:solidFill>
              </a:rPr>
              <a:t>informações</a:t>
            </a:r>
            <a:r>
              <a:rPr lang="en-US" sz="1300">
                <a:solidFill>
                  <a:srgbClr val="000000"/>
                </a:solidFill>
              </a:rPr>
              <a:t> das coordenadas, gravidade absoluta e altitude geométrica de cada ponto.</a:t>
            </a:r>
            <a:endParaRPr sz="1300">
              <a:solidFill>
                <a:srgbClr val="000000"/>
              </a:solidFill>
            </a:endParaRPr>
          </a:p>
          <a:p>
            <a:pPr indent="-311150" lvl="1" marL="1371600" rtl="0" algn="l">
              <a:spcBef>
                <a:spcPts val="0"/>
              </a:spcBef>
              <a:spcAft>
                <a:spcPts val="0"/>
              </a:spcAft>
              <a:buClr>
                <a:srgbClr val="000000"/>
              </a:buClr>
              <a:buSzPts val="1300"/>
              <a:buChar char="○"/>
            </a:pPr>
            <a:r>
              <a:rPr lang="en-US" sz="1300">
                <a:solidFill>
                  <a:srgbClr val="000000"/>
                </a:solidFill>
              </a:rPr>
              <a:t>A análise regional foi feita para verificar o comportamento regional da bacia do Parnaíba e ter um background. Neste caso foram inseridas as coordenadas de cada ponto, e o modelo calculou a gravidade absoluta e altitude ortométrica da região. No entanto, é importante destacar que para calcular os distúrbios de gravidade era necessário ter a altitude geométrica, e foi necessário calcular a ondulação geoidal para obter essa grandeza</a:t>
            </a:r>
            <a:endParaRPr sz="1300">
              <a:solidFill>
                <a:srgbClr val="000000"/>
              </a:solidFill>
            </a:endParaRPr>
          </a:p>
          <a:p>
            <a:pPr indent="0" lvl="0" marL="1371600" rtl="0" algn="l">
              <a:spcBef>
                <a:spcPts val="0"/>
              </a:spcBef>
              <a:spcAft>
                <a:spcPts val="0"/>
              </a:spcAft>
              <a:buNone/>
            </a:pPr>
            <a:r>
              <a:t/>
            </a:r>
            <a:endParaRPr sz="1300"/>
          </a:p>
        </p:txBody>
      </p:sp>
      <p:sp>
        <p:nvSpPr>
          <p:cNvPr id="565" name="Google Shape;565;g952360c3ea_0_101: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952360c3ea_0_112: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952360c3ea_0_112: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A altitude geométrica é definida como a </a:t>
            </a:r>
            <a:r>
              <a:rPr lang="en-US" sz="1300"/>
              <a:t>distância</a:t>
            </a:r>
            <a:r>
              <a:rPr lang="en-US" sz="1300"/>
              <a:t> de um ponto P materializado sobre a superfície fisica da terra ao elipsoide de referência adotado ao modelo de terra normal.</a:t>
            </a:r>
            <a:endParaRPr sz="1300"/>
          </a:p>
        </p:txBody>
      </p:sp>
      <p:sp>
        <p:nvSpPr>
          <p:cNvPr id="574" name="Google Shape;574;g952360c3ea_0_112: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6012acf1b_0_74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96012acf1b_0_74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Já a altitude ortométrica  consiste na </a:t>
            </a:r>
            <a:r>
              <a:rPr lang="en-US" sz="1300"/>
              <a:t>distância</a:t>
            </a:r>
            <a:r>
              <a:rPr lang="en-US" sz="1300"/>
              <a:t> desse mesmo ponto P ao geoide.</a:t>
            </a:r>
            <a:endParaRPr sz="1300"/>
          </a:p>
        </p:txBody>
      </p:sp>
      <p:sp>
        <p:nvSpPr>
          <p:cNvPr id="585" name="Google Shape;585;g96012acf1b_0_74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952360c3ea_0_12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952360c3ea_0_12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E a ondulação geoidal é definida como a </a:t>
            </a:r>
            <a:r>
              <a:rPr lang="en-US" sz="1300"/>
              <a:t>distância</a:t>
            </a:r>
            <a:r>
              <a:rPr lang="en-US" sz="1300"/>
              <a:t> desse ponto projetado sobre o geoide ao elipsoide de </a:t>
            </a:r>
            <a:r>
              <a:rPr lang="en-US" sz="1300"/>
              <a:t>referência</a:t>
            </a:r>
            <a:r>
              <a:rPr lang="en-US" sz="1300"/>
              <a:t>.</a:t>
            </a:r>
            <a:endParaRPr sz="1300"/>
          </a:p>
        </p:txBody>
      </p:sp>
      <p:sp>
        <p:nvSpPr>
          <p:cNvPr id="596" name="Google Shape;596;g952360c3ea_0_12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6d5ccabcb_2_74: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6d5ccabcb_2_74: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Neste segundo exemplo, temos um mapa mostrando um levantamento terrestre realizado pelo </a:t>
            </a:r>
            <a:r>
              <a:rPr lang="en-US" sz="1300"/>
              <a:t>Observatório</a:t>
            </a:r>
            <a:r>
              <a:rPr lang="en-US" sz="1300"/>
              <a:t> Nacional na </a:t>
            </a:r>
            <a:r>
              <a:rPr lang="en-US" sz="1300"/>
              <a:t>região</a:t>
            </a:r>
            <a:r>
              <a:rPr lang="en-US" sz="1300"/>
              <a:t> da Bacia do </a:t>
            </a:r>
            <a:r>
              <a:rPr lang="en-US" sz="1300"/>
              <a:t>Parnaíba</a:t>
            </a:r>
            <a:r>
              <a:rPr lang="en-US" sz="1300"/>
              <a:t>. O levantamento foi utilizado como objeto de estudo </a:t>
            </a:r>
            <a:r>
              <a:rPr lang="en-US" sz="1300"/>
              <a:t>neste</a:t>
            </a:r>
            <a:r>
              <a:rPr lang="en-US" sz="1300"/>
              <a:t> trabalho e consta com 837 pontos aferidos. Foi realizado da borda leste para oeste e forneceu </a:t>
            </a:r>
            <a:r>
              <a:rPr lang="en-US" sz="1300"/>
              <a:t>informações</a:t>
            </a:r>
            <a:r>
              <a:rPr lang="en-US" sz="1300"/>
              <a:t> de gravidade absoluta e altitude geométrica sobre cada ponto.</a:t>
            </a:r>
            <a:endParaRPr sz="1300"/>
          </a:p>
        </p:txBody>
      </p:sp>
      <p:sp>
        <p:nvSpPr>
          <p:cNvPr id="124" name="Google Shape;124;g86d5ccabcb_2_74: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9714fe5804_1_9: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9714fe5804_1_9: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A malha regular foi definida  de forma que abrange a </a:t>
            </a:r>
            <a:r>
              <a:rPr lang="en-US" sz="1300"/>
              <a:t>região</a:t>
            </a:r>
            <a:r>
              <a:rPr lang="en-US" sz="1300"/>
              <a:t> da Bacia do </a:t>
            </a:r>
            <a:r>
              <a:rPr lang="en-US" sz="1300"/>
              <a:t>Parnaíba</a:t>
            </a:r>
            <a:r>
              <a:rPr lang="en-US" sz="1300"/>
              <a:t>, onde no site do ICGEM, fora inseridas as coordenadas limítrofes e selecionado o modelo, calculou para este conjuntos de pontos definidos, as grandezas de altitude ortométrica e gravidade absoluta. No entanto, para calcular os distúrbios de gravidade era necessário, além da gravidade absoluta, a altitude geométrica. Logo foi necessário calcular a </a:t>
            </a:r>
            <a:r>
              <a:rPr lang="en-US" sz="1300"/>
              <a:t>ondulação</a:t>
            </a:r>
            <a:r>
              <a:rPr lang="en-US" sz="1300"/>
              <a:t> geoidal para estes pontos</a:t>
            </a:r>
            <a:endParaRPr sz="1300"/>
          </a:p>
        </p:txBody>
      </p:sp>
      <p:sp>
        <p:nvSpPr>
          <p:cNvPr id="607" name="Google Shape;607;g9714fe5804_1_9: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6012acf1b_0_265: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6012acf1b_0_265: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No site do icgem foram inseridas as coordenadas limítrofes de forma que a bacia do parnaíba estivesse inserida</a:t>
            </a:r>
            <a:endParaRPr sz="1300"/>
          </a:p>
          <a:p>
            <a:pPr indent="-311150" lvl="0" marL="457200" rtl="0" algn="l">
              <a:spcBef>
                <a:spcPts val="0"/>
              </a:spcBef>
              <a:spcAft>
                <a:spcPts val="0"/>
              </a:spcAft>
              <a:buSzPts val="1300"/>
              <a:buChar char="●"/>
            </a:pPr>
            <a:r>
              <a:rPr lang="en-US" sz="1300"/>
              <a:t>Foi determinado um espaçamento de 0,03 graus para a malha. Ese espaçamento foi empírico e teve como objetivo otimizar o número de amostras, com 135 mil pontos,  e assim melhorar a </a:t>
            </a:r>
            <a:r>
              <a:rPr lang="en-US" sz="1300"/>
              <a:t>resolução</a:t>
            </a:r>
            <a:r>
              <a:rPr lang="en-US" sz="1300"/>
              <a:t> do conjunto de dados.</a:t>
            </a:r>
            <a:endParaRPr sz="1300"/>
          </a:p>
          <a:p>
            <a:pPr indent="-311150" lvl="0" marL="457200" rtl="0" algn="l">
              <a:spcBef>
                <a:spcPts val="0"/>
              </a:spcBef>
              <a:spcAft>
                <a:spcPts val="0"/>
              </a:spcAft>
              <a:buSzPts val="1300"/>
              <a:buChar char="●"/>
            </a:pPr>
            <a:r>
              <a:rPr lang="en-US" sz="1300"/>
              <a:t>O modelo adota o WGS84 como o sistema referencia padrao. </a:t>
            </a:r>
            <a:endParaRPr sz="1300"/>
          </a:p>
        </p:txBody>
      </p:sp>
      <p:sp>
        <p:nvSpPr>
          <p:cNvPr id="616" name="Google Shape;616;g96012acf1b_0_265: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96df642aa1_0_230: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96df642aa1_0_230: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Foi utilizado o funcional gravity_earth para calcular a gravidade absoluta para os pontos que compõem a malha regular </a:t>
            </a:r>
            <a:endParaRPr sz="1300"/>
          </a:p>
          <a:p>
            <a:pPr indent="0" lvl="0" marL="914400" rtl="0" algn="l">
              <a:spcBef>
                <a:spcPts val="0"/>
              </a:spcBef>
              <a:spcAft>
                <a:spcPts val="0"/>
              </a:spcAft>
              <a:buNone/>
            </a:pPr>
            <a:r>
              <a:t/>
            </a:r>
            <a:endParaRPr sz="1300"/>
          </a:p>
        </p:txBody>
      </p:sp>
      <p:sp>
        <p:nvSpPr>
          <p:cNvPr id="631" name="Google Shape;631;g96df642aa1_0_230: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96012acf1b_0_278: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96012acf1b_0_278: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Ele calcula a gravidade sobre a SFT como a magnitude do gradiente do potencial de gravidade, expandido em harmônicos esféricos, até grau e ordem 2190.</a:t>
            </a:r>
            <a:endParaRPr sz="1300"/>
          </a:p>
        </p:txBody>
      </p:sp>
      <p:sp>
        <p:nvSpPr>
          <p:cNvPr id="649" name="Google Shape;649;g96012acf1b_0_278: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93cc7f9766_1_11: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93cc7f9766_1_11: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O funcional gravity earth, como mencionado anteriormente, calcula </a:t>
            </a:r>
            <a:r>
              <a:rPr lang="en-US" sz="1300"/>
              <a:t>não</a:t>
            </a:r>
            <a:r>
              <a:rPr lang="en-US" sz="1300"/>
              <a:t> só a gravidade absoluta, mas a altitude ortométrica</a:t>
            </a:r>
            <a:endParaRPr sz="1300"/>
          </a:p>
        </p:txBody>
      </p:sp>
      <p:sp>
        <p:nvSpPr>
          <p:cNvPr id="666" name="Google Shape;666;g93cc7f9766_1_11: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96df642aa1_0_24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96df642aa1_0_24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914400" rtl="0" algn="l">
              <a:spcBef>
                <a:spcPts val="0"/>
              </a:spcBef>
              <a:spcAft>
                <a:spcPts val="0"/>
              </a:spcAft>
              <a:buClr>
                <a:srgbClr val="000000"/>
              </a:buClr>
              <a:buSzPts val="1300"/>
              <a:buChar char="●"/>
            </a:pPr>
            <a:r>
              <a:rPr lang="en-US" sz="1300">
                <a:solidFill>
                  <a:srgbClr val="000000"/>
                </a:solidFill>
              </a:rPr>
              <a:t>Exemplo do cabeçalho do arquivo gerado pelo funcional</a:t>
            </a:r>
            <a:endParaRPr sz="1300">
              <a:solidFill>
                <a:srgbClr val="000000"/>
              </a:solidFill>
            </a:endParaRPr>
          </a:p>
        </p:txBody>
      </p:sp>
      <p:sp>
        <p:nvSpPr>
          <p:cNvPr id="678" name="Google Shape;678;g96df642aa1_0_24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93527d0a9d_2_182: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93527d0a9d_2_182: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Como mencionado anteriormente, o distúrbio de gravidade que é o foco do trabalho, para ser calculado tem como dados de entrada a gravidade absoluta e a gravidade normal. No entanto, para calcular a gravidade normal é necessário conhecer a altitude geométrica. Como o modelo retornou H, foi utilizado o MAPGEO2015 para calcular a ondulaçao geoidal de cada ponto da malha e posteriormente calcular a altitude geométrica</a:t>
            </a:r>
            <a:endParaRPr sz="1300"/>
          </a:p>
        </p:txBody>
      </p:sp>
      <p:sp>
        <p:nvSpPr>
          <p:cNvPr id="693" name="Google Shape;693;g93527d0a9d_2_182: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96df642aa1_0_171: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96df642aa1_0_171: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Mapa consruido com basa nos valores de N calculados pelo MAPGEO2015</a:t>
            </a:r>
            <a:endParaRPr sz="1300"/>
          </a:p>
        </p:txBody>
      </p:sp>
      <p:sp>
        <p:nvSpPr>
          <p:cNvPr id="705" name="Google Shape;705;g96df642aa1_0_171: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96df642aa1_0_275: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96df642aa1_0_275: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Fazendo uso das altitudes ortométricas calculadas pelo EIGEN e da </a:t>
            </a:r>
            <a:r>
              <a:rPr lang="en-US" sz="1300"/>
              <a:t>ondulação</a:t>
            </a:r>
            <a:r>
              <a:rPr lang="en-US" sz="1300"/>
              <a:t> geoidal calculada pelo MAPGEO, foi possível aplicar a combinaçao linear entre estes, de foma a obter a altitude geométrica</a:t>
            </a:r>
            <a:endParaRPr sz="1300"/>
          </a:p>
        </p:txBody>
      </p:sp>
      <p:sp>
        <p:nvSpPr>
          <p:cNvPr id="717" name="Google Shape;717;g96df642aa1_0_275: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96df642aa1_0_182: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96df642aa1_0_182: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
        <p:nvSpPr>
          <p:cNvPr id="731" name="Google Shape;731;g96df642aa1_0_182: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02b0cff29_0_5: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02b0cff29_0_5: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Nota-se uma região que apresentou um clarão entre os dados. Essa região </a:t>
            </a:r>
            <a:r>
              <a:rPr lang="en-US" sz="1300"/>
              <a:t>está</a:t>
            </a:r>
            <a:r>
              <a:rPr lang="en-US" sz="1300"/>
              <a:t> destacada em preto, e é uma área de reserva </a:t>
            </a:r>
            <a:r>
              <a:rPr lang="en-US" sz="1300"/>
              <a:t>indígena</a:t>
            </a:r>
            <a:r>
              <a:rPr lang="en-US" sz="1300"/>
              <a:t>. Neste caso, a </a:t>
            </a:r>
            <a:r>
              <a:rPr lang="en-US" sz="1300"/>
              <a:t>equipe</a:t>
            </a:r>
            <a:r>
              <a:rPr lang="en-US" sz="1300"/>
              <a:t> optou por </a:t>
            </a:r>
            <a:r>
              <a:rPr lang="en-US" sz="1300"/>
              <a:t>não</a:t>
            </a:r>
            <a:r>
              <a:rPr lang="en-US" sz="1300"/>
              <a:t> realizar a </a:t>
            </a:r>
            <a:r>
              <a:rPr lang="en-US" sz="1300"/>
              <a:t>aquisição</a:t>
            </a:r>
            <a:r>
              <a:rPr lang="en-US" sz="1300"/>
              <a:t> para resguardar a segurança de todos e dos equipamentos.</a:t>
            </a:r>
            <a:endParaRPr sz="1300"/>
          </a:p>
          <a:p>
            <a:pPr indent="-311150" lvl="0" marL="457200" rtl="0" algn="l">
              <a:spcBef>
                <a:spcPts val="0"/>
              </a:spcBef>
              <a:spcAft>
                <a:spcPts val="0"/>
              </a:spcAft>
              <a:buSzPts val="1300"/>
              <a:buChar char="●"/>
            </a:pPr>
            <a:r>
              <a:rPr lang="en-US" sz="1300"/>
              <a:t>Dada a escala do levantamento, esse gap de dados não é considerado relevante. Mas sob uma ótica mais ampla, este tipo de situação interfere diretamente na inferência.</a:t>
            </a:r>
            <a:endParaRPr sz="1300"/>
          </a:p>
        </p:txBody>
      </p:sp>
      <p:sp>
        <p:nvSpPr>
          <p:cNvPr id="137" name="Google Shape;137;g902b0cff29_0_5: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93527d0a9d_1_8: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93527d0a9d_1_8: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Mapa de gravidade absoluta </a:t>
            </a:r>
            <a:r>
              <a:rPr lang="en-US" sz="1300"/>
              <a:t>construído</a:t>
            </a:r>
            <a:r>
              <a:rPr lang="en-US" sz="1300"/>
              <a:t> com valores calculados pelo modelo </a:t>
            </a:r>
            <a:r>
              <a:rPr lang="en-US" sz="1300"/>
              <a:t>através</a:t>
            </a:r>
            <a:r>
              <a:rPr lang="en-US" sz="1300"/>
              <a:t> do funcional gravity earth, onde vemos variações de gravidade, sendo a borda leste da bacia a regiao com gravidade mais baixa e a </a:t>
            </a:r>
            <a:r>
              <a:rPr lang="en-US" sz="1300"/>
              <a:t>região</a:t>
            </a:r>
            <a:r>
              <a:rPr lang="en-US" sz="1300"/>
              <a:t> sudoeste mais alta</a:t>
            </a:r>
            <a:endParaRPr sz="1300"/>
          </a:p>
        </p:txBody>
      </p:sp>
      <p:sp>
        <p:nvSpPr>
          <p:cNvPr id="742" name="Google Shape;742;g93527d0a9d_1_8: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96df642aa1_0_30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96df642aa1_0_30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Mapas de gravidade normal, sendo o primeiro utilizando a fórmula da Somigliana, onde a gravidade normal é calculada sobre o elipsoide, variando de acordo com a latitude. </a:t>
            </a:r>
            <a:endParaRPr sz="1300"/>
          </a:p>
          <a:p>
            <a:pPr indent="-311150" lvl="0" marL="457200" rtl="0" algn="l">
              <a:spcBef>
                <a:spcPts val="0"/>
              </a:spcBef>
              <a:spcAft>
                <a:spcPts val="0"/>
              </a:spcAft>
              <a:buSzPts val="1300"/>
              <a:buChar char="●"/>
            </a:pPr>
            <a:r>
              <a:rPr lang="en-US" sz="1300"/>
              <a:t>Mapa da gravidade normal, com valores de gamma calculados através da fórmula analítica da gravidade de Li e Gotze, que foi utilizada neste trabalho por calcular a gravidade normal em qualquer ponto fora do elipsoide. A gravidade neste caso varia tanto de acordo com a latitude quanto de acordo com a altitude geométrica</a:t>
            </a:r>
            <a:endParaRPr sz="1300"/>
          </a:p>
        </p:txBody>
      </p:sp>
      <p:sp>
        <p:nvSpPr>
          <p:cNvPr id="754" name="Google Shape;754;g96df642aa1_0_30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96df642aa1_0_298: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96df642aa1_0_298: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A gravidade normal apresentou menos variações que a gravidade absoluta, e retratou algumas </a:t>
            </a:r>
            <a:r>
              <a:rPr lang="en-US" sz="1300"/>
              <a:t>feições</a:t>
            </a:r>
            <a:r>
              <a:rPr lang="en-US" sz="1300"/>
              <a:t> que estão relacionadas a topografia</a:t>
            </a:r>
            <a:endParaRPr sz="1300"/>
          </a:p>
        </p:txBody>
      </p:sp>
      <p:sp>
        <p:nvSpPr>
          <p:cNvPr id="766" name="Google Shape;766;g96df642aa1_0_298: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93527d0a9d_1_100: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93527d0a9d_1_100: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Mapa de distúrbios de gravidade, que </a:t>
            </a:r>
            <a:r>
              <a:rPr lang="en-US" sz="1300"/>
              <a:t>são</a:t>
            </a:r>
            <a:r>
              <a:rPr lang="en-US" sz="1300"/>
              <a:t> o foco do trabalho. Foi construído com valores de delta calculados através da diferença entre a gravidade absoluta calculada pelo modelo e a gravidade normal calculada através da fórmula análitica da gravidade</a:t>
            </a:r>
            <a:endParaRPr sz="1300"/>
          </a:p>
        </p:txBody>
      </p:sp>
      <p:sp>
        <p:nvSpPr>
          <p:cNvPr id="776" name="Google Shape;776;g93527d0a9d_1_100: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96df642aa1_0_316: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96df642aa1_0_316: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
        <p:nvSpPr>
          <p:cNvPr id="788" name="Google Shape;788;g96df642aa1_0_316: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96df642aa1_0_32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96df642aa1_0_32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Similar ao distúrbio de gravidade, existe a anomalia de gravidade. Está </a:t>
            </a:r>
            <a:r>
              <a:rPr lang="en-US" sz="1300"/>
              <a:t>também</a:t>
            </a:r>
            <a:r>
              <a:rPr lang="en-US" sz="1300"/>
              <a:t> está relacionada aos </a:t>
            </a:r>
            <a:r>
              <a:rPr lang="en-US" sz="1300"/>
              <a:t>contrastes</a:t>
            </a:r>
            <a:r>
              <a:rPr lang="en-US" sz="1300"/>
              <a:t> de densidade, porém é mais difundida na </a:t>
            </a:r>
            <a:r>
              <a:rPr lang="en-US" sz="1300"/>
              <a:t>geofísica</a:t>
            </a:r>
            <a:r>
              <a:rPr lang="en-US" sz="1300"/>
              <a:t>, enquanto o distúrbio é mais difundido na geodésia.</a:t>
            </a:r>
            <a:endParaRPr sz="1300"/>
          </a:p>
          <a:p>
            <a:pPr indent="0" lvl="0" marL="0" rtl="0" algn="l">
              <a:spcBef>
                <a:spcPts val="0"/>
              </a:spcBef>
              <a:spcAft>
                <a:spcPts val="0"/>
              </a:spcAft>
              <a:buNone/>
            </a:pPr>
            <a:r>
              <a:rPr lang="en-US" sz="1300"/>
              <a:t>Ambas as grandezas </a:t>
            </a:r>
            <a:r>
              <a:rPr lang="en-US" sz="1300"/>
              <a:t>são</a:t>
            </a:r>
            <a:r>
              <a:rPr lang="en-US" sz="1300"/>
              <a:t> correlatas, semelhantes, porém elas diferem uma da outra</a:t>
            </a:r>
            <a:endParaRPr sz="1300"/>
          </a:p>
        </p:txBody>
      </p:sp>
      <p:sp>
        <p:nvSpPr>
          <p:cNvPr id="801" name="Google Shape;801;g96df642aa1_0_32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942e077c97_0_0: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942e077c97_0_0: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Aqui nós temos um esquema para exemplificar as duas grandezas. A anomalia de gravidade é calculada subtraindo a gravidade absoluta sobre o geoide da gravidade normal sobre o elipsoide. Diferentemente do </a:t>
            </a:r>
            <a:r>
              <a:rPr lang="en-US" sz="1300"/>
              <a:t>distúrbio</a:t>
            </a:r>
            <a:r>
              <a:rPr lang="en-US" sz="1300"/>
              <a:t> que subtrai essas grandezas sob o mesmo ponto P sobre a SFT. Neste caso, a anomalia de gravidade, por ser calculada em superfícies diferentes, ao realizar essa subtração ficam presentes </a:t>
            </a:r>
            <a:r>
              <a:rPr lang="en-US" sz="1300"/>
              <a:t>resquícios</a:t>
            </a:r>
            <a:r>
              <a:rPr lang="en-US" sz="1300"/>
              <a:t> da </a:t>
            </a:r>
            <a:r>
              <a:rPr lang="en-US" sz="1300"/>
              <a:t>componente</a:t>
            </a:r>
            <a:r>
              <a:rPr lang="en-US" sz="1300"/>
              <a:t> </a:t>
            </a:r>
            <a:r>
              <a:rPr lang="en-US" sz="1300"/>
              <a:t>centrífuga</a:t>
            </a:r>
            <a:r>
              <a:rPr lang="en-US" sz="1300"/>
              <a:t> do potencial. Ja o disturbio, por ser calculado sobre a mesma superfície, a componente centrífuga é removida na sua totalidade. Sendo essa grandeza mais acurada, mesmo que em pequena escala. Logo, a anomalia de gravidade é uma grandeza </a:t>
            </a:r>
            <a:r>
              <a:rPr lang="en-US" sz="1300"/>
              <a:t>não</a:t>
            </a:r>
            <a:r>
              <a:rPr lang="en-US" sz="1300"/>
              <a:t> </a:t>
            </a:r>
            <a:r>
              <a:rPr lang="en-US" sz="1300"/>
              <a:t>harmônica</a:t>
            </a:r>
            <a:r>
              <a:rPr lang="en-US" sz="1300"/>
              <a:t> e o </a:t>
            </a:r>
            <a:r>
              <a:rPr lang="en-US" sz="1300"/>
              <a:t>distúrbio</a:t>
            </a:r>
            <a:r>
              <a:rPr lang="en-US" sz="1300"/>
              <a:t> é uma grandeza </a:t>
            </a:r>
            <a:r>
              <a:rPr lang="en-US" sz="1300"/>
              <a:t>harmônica</a:t>
            </a:r>
            <a:endParaRPr sz="1300"/>
          </a:p>
        </p:txBody>
      </p:sp>
      <p:sp>
        <p:nvSpPr>
          <p:cNvPr id="812" name="Google Shape;812;g942e077c97_0_0: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942e077c97_0_11: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942e077c97_0_11: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solidFill>
                  <a:srgbClr val="1A9988"/>
                </a:solidFill>
              </a:rPr>
              <a:t>Logo, a anomalia de gravidade é uma grandeza não harmônica e o distúrbio é uma grandeza harmônica</a:t>
            </a:r>
            <a:endParaRPr sz="1300"/>
          </a:p>
        </p:txBody>
      </p:sp>
      <p:sp>
        <p:nvSpPr>
          <p:cNvPr id="824" name="Google Shape;824;g942e077c97_0_11: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93527d0a9d_2_82: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93527d0a9d_2_82: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Esquema comparativo em mapa, de anomalia de gravidade versus disturbio. Onde é possível constatar que os resquícios da componente centrífuga que, mesmo que pequena escala, afetam os valores de anomalia, mostram que a anomalia apresenta </a:t>
            </a:r>
            <a:r>
              <a:rPr lang="en-US" sz="1300"/>
              <a:t>feições</a:t>
            </a:r>
            <a:r>
              <a:rPr lang="en-US" sz="1300"/>
              <a:t> mais suavizadas que o distúrbio, onde esses contrastes tendem a ser mais precisos.</a:t>
            </a:r>
            <a:endParaRPr sz="1300"/>
          </a:p>
        </p:txBody>
      </p:sp>
      <p:sp>
        <p:nvSpPr>
          <p:cNvPr id="836" name="Google Shape;836;g93527d0a9d_2_82: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9714fe5804_1_1: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9714fe5804_1_1: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Todas as etapas apresentadas até aqui compõe a malha regular.</a:t>
            </a:r>
            <a:endParaRPr sz="1300"/>
          </a:p>
          <a:p>
            <a:pPr indent="-311150" lvl="0" marL="457200" rtl="0" algn="l">
              <a:spcBef>
                <a:spcPts val="0"/>
              </a:spcBef>
              <a:spcAft>
                <a:spcPts val="0"/>
              </a:spcAft>
              <a:buSzPts val="1300"/>
              <a:buChar char="●"/>
            </a:pPr>
            <a:r>
              <a:rPr lang="en-US" sz="1300"/>
              <a:t>Já a análise comparativa foi realizada com base nos dados observados em campo, e preditos pelo modelo através dos funcionais gravity e h topo.</a:t>
            </a:r>
            <a:endParaRPr sz="1300"/>
          </a:p>
          <a:p>
            <a:pPr indent="-311150" lvl="1" marL="1371600" rtl="0" algn="l">
              <a:spcBef>
                <a:spcPts val="0"/>
              </a:spcBef>
              <a:spcAft>
                <a:spcPts val="0"/>
              </a:spcAft>
              <a:buSzPts val="1300"/>
              <a:buChar char="○"/>
            </a:pPr>
            <a:r>
              <a:rPr lang="en-US" sz="1300"/>
              <a:t>Fora inseridas as coordenadas de cada ponto do levantamento terrestre e o modelo calculou, através do funcional gravity, a gravidade absoluta de cada ponto.</a:t>
            </a:r>
            <a:endParaRPr sz="1300"/>
          </a:p>
          <a:p>
            <a:pPr indent="-311150" lvl="1" marL="1371600" rtl="0" algn="l">
              <a:spcBef>
                <a:spcPts val="0"/>
              </a:spcBef>
              <a:spcAft>
                <a:spcPts val="0"/>
              </a:spcAft>
              <a:buSzPts val="1300"/>
              <a:buChar char="○"/>
            </a:pPr>
            <a:r>
              <a:rPr lang="en-US" sz="1300"/>
              <a:t>Já as altitude geométricas preditas foram calculadas através do funcional h topo over ell. É importante frisar que as altitudes preditas nao foram utilizadas no calculo do distúrbio, sendo utilizadas somente para a </a:t>
            </a:r>
            <a:r>
              <a:rPr lang="en-US" sz="1300"/>
              <a:t>análise</a:t>
            </a:r>
            <a:r>
              <a:rPr lang="en-US" sz="1300"/>
              <a:t> de resíduos de altitude</a:t>
            </a:r>
            <a:endParaRPr sz="1300"/>
          </a:p>
        </p:txBody>
      </p:sp>
      <p:sp>
        <p:nvSpPr>
          <p:cNvPr id="852" name="Google Shape;852;g9714fe5804_1_1: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6012acf1b_0_610: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6012acf1b_0_610: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Para suprir a </a:t>
            </a:r>
            <a:r>
              <a:rPr lang="en-US" sz="1300"/>
              <a:t>necessidade</a:t>
            </a:r>
            <a:r>
              <a:rPr lang="en-US" sz="1300"/>
              <a:t>, existe a gravimetria transportada.</a:t>
            </a:r>
            <a:endParaRPr sz="1300"/>
          </a:p>
          <a:p>
            <a:pPr indent="-311150" lvl="0" marL="457200" rtl="0" algn="l">
              <a:spcBef>
                <a:spcPts val="0"/>
              </a:spcBef>
              <a:spcAft>
                <a:spcPts val="0"/>
              </a:spcAft>
              <a:buSzPts val="1300"/>
              <a:buChar char="●"/>
            </a:pPr>
            <a:r>
              <a:rPr lang="en-US" sz="1300"/>
              <a:t>Mapa do BNDG - ANP, com dados do acervo de aerogravimetria</a:t>
            </a:r>
            <a:endParaRPr sz="1300"/>
          </a:p>
        </p:txBody>
      </p:sp>
      <p:sp>
        <p:nvSpPr>
          <p:cNvPr id="154" name="Google Shape;154;g96012acf1b_0_610: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940e032356_0_13: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940e032356_0_13: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
        <p:nvSpPr>
          <p:cNvPr id="861" name="Google Shape;861;g940e032356_0_13: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93527d0a9d_2_31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93527d0a9d_2_31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Mapa de altitude geométrica, onde ao fundo temos os dados da malha regular que serviram para analisar o comportamento regional, e plotados na forma do caminhamento nos temos as altitudes geométricas observadas. Em linhas gerais é possível constatar que o modelo se ajustou relativamente bem, com </a:t>
            </a:r>
            <a:r>
              <a:rPr lang="en-US" sz="1300"/>
              <a:t>discrepâncias</a:t>
            </a:r>
            <a:r>
              <a:rPr lang="en-US" sz="1300"/>
              <a:t> pontuais.</a:t>
            </a:r>
            <a:endParaRPr sz="1300"/>
          </a:p>
        </p:txBody>
      </p:sp>
      <p:sp>
        <p:nvSpPr>
          <p:cNvPr id="868" name="Google Shape;868;g93527d0a9d_2_31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96012acf1b_0_454: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96012acf1b_0_454: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Altitude geométrica observada versus predita que foram utilizadas para calcular os resíduos de h através da sua diferença</a:t>
            </a:r>
            <a:endParaRPr sz="1300"/>
          </a:p>
          <a:p>
            <a:pPr indent="-311150" lvl="0" marL="457200" rtl="0" algn="l">
              <a:spcBef>
                <a:spcPts val="0"/>
              </a:spcBef>
              <a:spcAft>
                <a:spcPts val="0"/>
              </a:spcAft>
              <a:buSzPts val="1300"/>
              <a:buChar char="●"/>
            </a:pPr>
            <a:r>
              <a:rPr lang="en-US" sz="1300"/>
              <a:t>O resíduos de h foi obtido pela diferença entre h observada e h predita pelo modelo. Em linhas gerais é possível constatar que existem valores </a:t>
            </a:r>
            <a:r>
              <a:rPr lang="en-US" sz="1300"/>
              <a:t>majoritariamente</a:t>
            </a:r>
            <a:r>
              <a:rPr lang="en-US" sz="1300"/>
              <a:t> positivos, que mostram que o modelo está subestimando os dados, pelo menos nesta </a:t>
            </a:r>
            <a:r>
              <a:rPr lang="en-US" sz="1300"/>
              <a:t>região</a:t>
            </a:r>
            <a:r>
              <a:rPr lang="en-US" sz="1300"/>
              <a:t> em análise</a:t>
            </a:r>
            <a:endParaRPr sz="1300"/>
          </a:p>
        </p:txBody>
      </p:sp>
      <p:sp>
        <p:nvSpPr>
          <p:cNvPr id="878" name="Google Shape;878;g96012acf1b_0_454: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93527d0a9d_2_358: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93527d0a9d_2_358: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Para analisar essa </a:t>
            </a:r>
            <a:r>
              <a:rPr lang="en-US" sz="1300"/>
              <a:t>subestimativa</a:t>
            </a:r>
            <a:r>
              <a:rPr lang="en-US" sz="1300"/>
              <a:t> foi gerado um gráfico de histograma de </a:t>
            </a:r>
            <a:r>
              <a:rPr lang="en-US" sz="1300"/>
              <a:t>resíduo</a:t>
            </a:r>
            <a:r>
              <a:rPr lang="en-US" sz="1300"/>
              <a:t> de h, onde nota-se que existe um comportamento de subestimar os dados em 17.38m, na média, </a:t>
            </a:r>
            <a:r>
              <a:rPr lang="en-US" sz="1300"/>
              <a:t>mostrando</a:t>
            </a:r>
            <a:r>
              <a:rPr lang="en-US" sz="1300"/>
              <a:t> assim um erro de tendência nesta área e constatando que os dados estão realmente subestimados</a:t>
            </a:r>
            <a:endParaRPr sz="1300"/>
          </a:p>
        </p:txBody>
      </p:sp>
      <p:sp>
        <p:nvSpPr>
          <p:cNvPr id="891" name="Google Shape;891;g93527d0a9d_2_358: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96012acf1b_0_481: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96012acf1b_0_481: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Gráfico</a:t>
            </a:r>
            <a:r>
              <a:rPr lang="en-US" sz="1300"/>
              <a:t> de correlação entre </a:t>
            </a:r>
            <a:r>
              <a:rPr lang="en-US" sz="1300"/>
              <a:t>altitudes</a:t>
            </a:r>
            <a:r>
              <a:rPr lang="en-US" sz="1300"/>
              <a:t> preditas e observadas que tem por objetivo verificar o ajuste dos dados através de um modelo linear. Onde foi possível constatar forte correlação linear,</a:t>
            </a:r>
            <a:r>
              <a:rPr lang="en-US" sz="1300"/>
              <a:t> </a:t>
            </a:r>
            <a:r>
              <a:rPr lang="en-US" sz="1300"/>
              <a:t>evidenciada pelo R². É possível notar que a amostragem é consideravelmente menor em valores acima de 400m, onde se nota maiores dispersões</a:t>
            </a:r>
            <a:endParaRPr sz="1300"/>
          </a:p>
        </p:txBody>
      </p:sp>
      <p:sp>
        <p:nvSpPr>
          <p:cNvPr id="902" name="Google Shape;902;g96012acf1b_0_481: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93527d0a9d_2_304: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93527d0a9d_2_304: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Similar a análise de altitude, neste caso temos uma mapa de distúrbios de gravidade, onde o background </a:t>
            </a:r>
            <a:r>
              <a:rPr lang="en-US" sz="1300"/>
              <a:t>contém</a:t>
            </a:r>
            <a:r>
              <a:rPr lang="en-US" sz="1300"/>
              <a:t> os dados da malha regular e plotados sob a forma de caminhamento temos os distúrbios de gravidade observados. É possível notar que neste caso os dados do modelo também apresentam boa conformidade, em linhas gerais, com </a:t>
            </a:r>
            <a:r>
              <a:rPr lang="en-US" sz="1300"/>
              <a:t>discrepâncias</a:t>
            </a:r>
            <a:r>
              <a:rPr lang="en-US" sz="1300"/>
              <a:t> pontuais.</a:t>
            </a:r>
            <a:endParaRPr sz="1300"/>
          </a:p>
        </p:txBody>
      </p:sp>
      <p:sp>
        <p:nvSpPr>
          <p:cNvPr id="913" name="Google Shape;913;g93527d0a9d_2_304: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96012acf1b_0_496: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96012acf1b_0_496: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Distúrbios de gravidade observados versus preditos, calculados através da gravidade predita e altitude observada, como citado anteriormente.</a:t>
            </a:r>
            <a:endParaRPr sz="1300"/>
          </a:p>
          <a:p>
            <a:pPr indent="0" lvl="0" marL="0" rtl="0" algn="l">
              <a:spcBef>
                <a:spcPts val="0"/>
              </a:spcBef>
              <a:spcAft>
                <a:spcPts val="0"/>
              </a:spcAft>
              <a:buNone/>
            </a:pPr>
            <a:r>
              <a:rPr lang="en-US" sz="1300"/>
              <a:t>Os residuos de distúrbio, assim como nas altitudes, apresentam um comportamento majoritariamente positivos, que evidenciam a subestimativa do modelo nessa regiao</a:t>
            </a:r>
            <a:endParaRPr sz="1300"/>
          </a:p>
        </p:txBody>
      </p:sp>
      <p:sp>
        <p:nvSpPr>
          <p:cNvPr id="923" name="Google Shape;923;g96012acf1b_0_496: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93527d0a9d_2_338: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93527d0a9d_2_338: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Foi gerado </a:t>
            </a:r>
            <a:r>
              <a:rPr lang="en-US" sz="1300"/>
              <a:t>então</a:t>
            </a:r>
            <a:r>
              <a:rPr lang="en-US" sz="1300"/>
              <a:t> um gráfico de histograma de resíduos de distúrbio, onde é </a:t>
            </a:r>
            <a:r>
              <a:rPr lang="en-US" sz="1300"/>
              <a:t>possível</a:t>
            </a:r>
            <a:r>
              <a:rPr lang="en-US" sz="1300"/>
              <a:t> constatar que o modelo apresenta um comportamento na média em subestimar os dados em 7,18 mGal, mostrando que essa tendência é presente tanto na gravidade quanto na altitude geométrica.</a:t>
            </a:r>
            <a:endParaRPr sz="1300"/>
          </a:p>
        </p:txBody>
      </p:sp>
      <p:sp>
        <p:nvSpPr>
          <p:cNvPr id="936" name="Google Shape;936;g93527d0a9d_2_338: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96012acf1b_0_508: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96012acf1b_0_508: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Gráfico de </a:t>
            </a:r>
            <a:r>
              <a:rPr lang="en-US" sz="1300"/>
              <a:t>correlação</a:t>
            </a:r>
            <a:r>
              <a:rPr lang="en-US" sz="1300"/>
              <a:t> entre os distúrbios observado e predito, que apresentaram forte </a:t>
            </a:r>
            <a:r>
              <a:rPr lang="en-US" sz="1300"/>
              <a:t>correlação</a:t>
            </a:r>
            <a:r>
              <a:rPr lang="en-US" sz="1300"/>
              <a:t> linear e bom </a:t>
            </a:r>
            <a:r>
              <a:rPr lang="en-US" sz="1300"/>
              <a:t>índice</a:t>
            </a:r>
            <a:r>
              <a:rPr lang="en-US" sz="1300"/>
              <a:t> de determinação. Assim como vimos em h, existe amostragem maior para os valores mais baixos e menor amostragem nos maiores valores, que são resultado tanto da baixa amostragem do conjunto como de pontos </a:t>
            </a:r>
            <a:r>
              <a:rPr lang="en-US" sz="1300"/>
              <a:t>não</a:t>
            </a:r>
            <a:r>
              <a:rPr lang="en-US" sz="1300"/>
              <a:t> tão elevados</a:t>
            </a:r>
            <a:endParaRPr sz="1300"/>
          </a:p>
        </p:txBody>
      </p:sp>
      <p:sp>
        <p:nvSpPr>
          <p:cNvPr id="947" name="Google Shape;947;g96012acf1b_0_508: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93527d0a9d_2_376: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93527d0a9d_2_376: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Análise complementar, fazendo a </a:t>
            </a:r>
            <a:r>
              <a:rPr lang="en-US" sz="1300"/>
              <a:t>correlação</a:t>
            </a:r>
            <a:r>
              <a:rPr lang="en-US" sz="1300"/>
              <a:t> entre as grandezas calculadas de acordo com um modelo linear. Os </a:t>
            </a:r>
            <a:r>
              <a:rPr lang="en-US" sz="1300"/>
              <a:t>três</a:t>
            </a:r>
            <a:r>
              <a:rPr lang="en-US" sz="1300"/>
              <a:t> primeiros </a:t>
            </a:r>
            <a:r>
              <a:rPr lang="en-US" sz="1300"/>
              <a:t>gráficos</a:t>
            </a:r>
            <a:r>
              <a:rPr lang="en-US" sz="1300"/>
              <a:t> </a:t>
            </a:r>
            <a:r>
              <a:rPr lang="en-US" sz="1300"/>
              <a:t>são</a:t>
            </a:r>
            <a:r>
              <a:rPr lang="en-US" sz="1300"/>
              <a:t> relacionados a </a:t>
            </a:r>
            <a:r>
              <a:rPr lang="en-US" sz="1300"/>
              <a:t>distúrbio</a:t>
            </a:r>
            <a:r>
              <a:rPr lang="en-US" sz="1300"/>
              <a:t> e altitude, alternando entre si quanto a sua origem. É </a:t>
            </a:r>
            <a:r>
              <a:rPr lang="en-US" sz="1300"/>
              <a:t>possível</a:t>
            </a:r>
            <a:r>
              <a:rPr lang="en-US" sz="1300"/>
              <a:t> constatar que os </a:t>
            </a:r>
            <a:r>
              <a:rPr lang="en-US" sz="1300"/>
              <a:t>três</a:t>
            </a:r>
            <a:r>
              <a:rPr lang="en-US" sz="1300"/>
              <a:t> </a:t>
            </a:r>
            <a:r>
              <a:rPr lang="en-US" sz="1300"/>
              <a:t>são</a:t>
            </a:r>
            <a:r>
              <a:rPr lang="en-US" sz="1300"/>
              <a:t> bastante similares, apresentando um comportamento quase </a:t>
            </a:r>
            <a:r>
              <a:rPr lang="en-US" sz="1300"/>
              <a:t>idêntico</a:t>
            </a:r>
            <a:r>
              <a:rPr lang="en-US" sz="1300"/>
              <a:t>, com ajuste linear e </a:t>
            </a:r>
            <a:r>
              <a:rPr lang="en-US" sz="1300"/>
              <a:t>índice</a:t>
            </a:r>
            <a:r>
              <a:rPr lang="en-US" sz="1300"/>
              <a:t> de </a:t>
            </a:r>
            <a:r>
              <a:rPr lang="en-US" sz="1300"/>
              <a:t>determinação</a:t>
            </a:r>
            <a:r>
              <a:rPr lang="en-US" sz="1300"/>
              <a:t> de 0.64, que seria esperado essa </a:t>
            </a:r>
            <a:r>
              <a:rPr lang="en-US" sz="1300"/>
              <a:t>diminuição</a:t>
            </a:r>
            <a:r>
              <a:rPr lang="en-US" sz="1300"/>
              <a:t>. É importante frisar, que no terceiro </a:t>
            </a:r>
            <a:r>
              <a:rPr lang="en-US" sz="1300"/>
              <a:t>exemplo</a:t>
            </a:r>
            <a:r>
              <a:rPr lang="en-US" sz="1300"/>
              <a:t>, ao confrontar dados puramente preditos, a </a:t>
            </a:r>
            <a:r>
              <a:rPr lang="en-US" sz="1300"/>
              <a:t>correlação</a:t>
            </a:r>
            <a:r>
              <a:rPr lang="en-US" sz="1300"/>
              <a:t> melhora e apresenta menor </a:t>
            </a:r>
            <a:r>
              <a:rPr lang="en-US" sz="1300"/>
              <a:t>dispersão</a:t>
            </a:r>
            <a:r>
              <a:rPr lang="en-US" sz="1300"/>
              <a:t>. No </a:t>
            </a:r>
            <a:r>
              <a:rPr lang="en-US" sz="1300"/>
              <a:t>último</a:t>
            </a:r>
            <a:r>
              <a:rPr lang="en-US" sz="1300"/>
              <a:t> gráfico temos a correlação entre os resíduos de delta e h, onde ja era de se esperar que </a:t>
            </a:r>
            <a:r>
              <a:rPr lang="en-US" sz="1300"/>
              <a:t>não</a:t>
            </a:r>
            <a:r>
              <a:rPr lang="en-US" sz="1300"/>
              <a:t> existisse </a:t>
            </a:r>
            <a:r>
              <a:rPr lang="en-US" sz="1300"/>
              <a:t>correlação</a:t>
            </a:r>
            <a:r>
              <a:rPr lang="en-US" sz="1300"/>
              <a:t> com um </a:t>
            </a:r>
            <a:r>
              <a:rPr lang="en-US" sz="1300"/>
              <a:t>padrão</a:t>
            </a:r>
            <a:r>
              <a:rPr lang="en-US" sz="1300"/>
              <a:t> dispersivo e baixo r²</a:t>
            </a:r>
            <a:endParaRPr sz="1300"/>
          </a:p>
        </p:txBody>
      </p:sp>
      <p:sp>
        <p:nvSpPr>
          <p:cNvPr id="958" name="Google Shape;958;g93527d0a9d_2_376: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3527d0a9d_2_169: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3527d0a9d_2_169: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Comparar o eigen com o champ, na questão de resoluçao, justificando seu uso</a:t>
            </a:r>
            <a:endParaRPr sz="1300"/>
          </a:p>
        </p:txBody>
      </p:sp>
      <p:sp>
        <p:nvSpPr>
          <p:cNvPr id="171" name="Google Shape;171;g93527d0a9d_2_169: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93527d0a9d_2_393: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93527d0a9d_2_393: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
        <p:nvSpPr>
          <p:cNvPr id="969" name="Google Shape;969;g93527d0a9d_2_393: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93527d0a9d_2_411: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93527d0a9d_2_411: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Após verificar o comportamento subestimado dos dados do Parnaíba, surgiu o interesse de ver como o modelo se comportaria se fosse utilizado um base de dados com amostragem maior</a:t>
            </a:r>
            <a:endParaRPr sz="1300"/>
          </a:p>
        </p:txBody>
      </p:sp>
      <p:sp>
        <p:nvSpPr>
          <p:cNvPr id="977" name="Google Shape;977;g93527d0a9d_2_411: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940e032356_0_115: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940e032356_0_115: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Então foi utilizado um conjunto de dados terrestres de h e delta, com uma amostragem de mais de 5 mil pontos. </a:t>
            </a:r>
            <a:endParaRPr sz="1300"/>
          </a:p>
          <a:p>
            <a:pPr indent="0" lvl="0" marL="0" rtl="0" algn="l">
              <a:spcBef>
                <a:spcPts val="0"/>
              </a:spcBef>
              <a:spcAft>
                <a:spcPts val="0"/>
              </a:spcAft>
              <a:buNone/>
            </a:pPr>
            <a:r>
              <a:rPr lang="en-US" sz="1300"/>
              <a:t>Aqui temos um mapa de altitude geométrica observada versus h predita e podemos verificar que o modelo teve um bom ajuste.</a:t>
            </a:r>
            <a:endParaRPr sz="1300"/>
          </a:p>
        </p:txBody>
      </p:sp>
      <p:sp>
        <p:nvSpPr>
          <p:cNvPr id="984" name="Google Shape;984;g940e032356_0_115: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940e032356_0_46: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940e032356_0_46: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Fazendo a análise de resíduos, vemos que o comportamento foi diferente ao do parnaíba, tendo agora valores </a:t>
            </a:r>
            <a:r>
              <a:rPr lang="en-US" sz="1300"/>
              <a:t>majoritariamente</a:t>
            </a:r>
            <a:r>
              <a:rPr lang="en-US" sz="1300"/>
              <a:t> próximos a zero, que evidenciam um bom ajuste com esse conjunto de dados</a:t>
            </a:r>
            <a:endParaRPr sz="1300"/>
          </a:p>
        </p:txBody>
      </p:sp>
      <p:sp>
        <p:nvSpPr>
          <p:cNvPr id="996" name="Google Shape;996;g940e032356_0_46: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952360c3ea_0_4: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952360c3ea_0_4: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O histograma de resíduos de h mostra que esse comportamento mais bem ajustado está evidenciado na média de 1.97m, o que dada a escala dos dados, é um resultando bastante satisfatório</a:t>
            </a:r>
            <a:endParaRPr sz="1300"/>
          </a:p>
        </p:txBody>
      </p:sp>
      <p:sp>
        <p:nvSpPr>
          <p:cNvPr id="1006" name="Google Shape;1006;g952360c3ea_0_4: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940e032356_0_75: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940e032356_0_75: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A correlação entre os dados </a:t>
            </a:r>
            <a:r>
              <a:rPr lang="en-US" sz="1300"/>
              <a:t>também</a:t>
            </a:r>
            <a:r>
              <a:rPr lang="en-US" sz="1300"/>
              <a:t> seguiu um forte padrão linear sendo que neste caso temos uma boa amostragem em valores de altitude maiores, que apresentaram menor dispersao. </a:t>
            </a:r>
            <a:r>
              <a:rPr lang="en-US" sz="1300"/>
              <a:t>Mostrando</a:t>
            </a:r>
            <a:r>
              <a:rPr lang="en-US" sz="1300"/>
              <a:t> que o modelo tende a se ajustar melhor a uma base de dados melhor amostrada</a:t>
            </a:r>
            <a:endParaRPr sz="1300"/>
          </a:p>
        </p:txBody>
      </p:sp>
      <p:sp>
        <p:nvSpPr>
          <p:cNvPr id="1016" name="Google Shape;1016;g940e032356_0_75: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940e032356_0_32: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940e032356_0_32: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Esquema comparativo entre disturbios observados e preditos, onde podemos constatar que houve boa conformidade geral entre os dados</a:t>
            </a:r>
            <a:endParaRPr sz="1300"/>
          </a:p>
        </p:txBody>
      </p:sp>
      <p:sp>
        <p:nvSpPr>
          <p:cNvPr id="1027" name="Google Shape;1027;g940e032356_0_32: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940e032356_0_59: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940e032356_0_59: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Os resíduos de delta, segundo nossa escala de cores, mostra que assim como nas altitudes, os </a:t>
            </a:r>
            <a:r>
              <a:rPr lang="en-US" sz="1300"/>
              <a:t>resíduos</a:t>
            </a:r>
            <a:r>
              <a:rPr lang="en-US" sz="1300"/>
              <a:t> estão mais próximos a zero. Mostrando que tanto o comportamento do modelo pra h e delta melhoraram consideravelmente utilizando um conjunto </a:t>
            </a:r>
            <a:r>
              <a:rPr lang="en-US" sz="1300"/>
              <a:t>com</a:t>
            </a:r>
            <a:r>
              <a:rPr lang="en-US" sz="1300"/>
              <a:t> mais amostras</a:t>
            </a:r>
            <a:endParaRPr sz="1300"/>
          </a:p>
        </p:txBody>
      </p:sp>
      <p:sp>
        <p:nvSpPr>
          <p:cNvPr id="1039" name="Google Shape;1039;g940e032356_0_59: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952360c3ea_0_22: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952360c3ea_0_22: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O histograma de residuos de delta mostra que apesar do modelo apresentar um comportamento de superestimar os dados na média em 0,56 mGal, o erro que o modelo adotou foi consideravelmente menor.</a:t>
            </a:r>
            <a:endParaRPr sz="1300"/>
          </a:p>
        </p:txBody>
      </p:sp>
      <p:sp>
        <p:nvSpPr>
          <p:cNvPr id="1049" name="Google Shape;1049;g952360c3ea_0_22: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40e032356_0_83: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40e032356_0_83: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Grafico de correlaçao entres os disturbios que apresentaram forte ajuste linear, de acordo com o R², com valores mais dispersos em regiões de menos amostras. Justificando assim que a adoção de uma base de dados mais robusta apresentou resultando relativamente satisfatórios, se comparado aos dados do parnaiba.</a:t>
            </a:r>
            <a:endParaRPr sz="1300"/>
          </a:p>
        </p:txBody>
      </p:sp>
      <p:sp>
        <p:nvSpPr>
          <p:cNvPr id="1059" name="Google Shape;1059;g940e032356_0_83: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5c0eac8e5_0_1: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5c0eac8e5_0_1: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Comparar o eigen com o champ, na questão de resoluçao, justificando seu uso</a:t>
            </a:r>
            <a:endParaRPr sz="1300"/>
          </a:p>
        </p:txBody>
      </p:sp>
      <p:sp>
        <p:nvSpPr>
          <p:cNvPr id="185" name="Google Shape;185;g95c0eac8e5_0_1: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952360c3ea_0_148: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952360c3ea_0_148: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t>Com esse experimento adicional, foi possível </a:t>
            </a:r>
            <a:r>
              <a:rPr lang="en-US" sz="1300"/>
              <a:t>constatar</a:t>
            </a:r>
            <a:r>
              <a:rPr lang="en-US" sz="1300"/>
              <a:t> que a amostragem interfere diretamente no resultado do modelo, apresentando resultados melhores com mais dados. Ja o truncamento depende de um outro modelo que expanda a grau e ordem maiores. E a </a:t>
            </a:r>
            <a:r>
              <a:rPr lang="en-US" sz="1300"/>
              <a:t>ausência</a:t>
            </a:r>
            <a:r>
              <a:rPr lang="en-US" sz="1300"/>
              <a:t> de dados de campo incorporados ao modelo carece de uma análise mais aprofundada, aplicando essa metodologia em outras áreas do globo que tenham maior probabilidade de terem sido incorporados</a:t>
            </a:r>
            <a:endParaRPr sz="1300"/>
          </a:p>
        </p:txBody>
      </p:sp>
      <p:sp>
        <p:nvSpPr>
          <p:cNvPr id="1070" name="Google Shape;1070;g952360c3ea_0_148: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95c0eac8e5_0_1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95c0eac8e5_0_1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
        <p:nvSpPr>
          <p:cNvPr id="1081" name="Google Shape;1081;g95c0eac8e5_0_1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971f03993c_0_37: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971f03993c_0_37: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
        <p:nvSpPr>
          <p:cNvPr id="1095" name="Google Shape;1095;g971f03993c_0_37: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6012acf1b_0_659:notes"/>
          <p:cNvSpPr/>
          <p:nvPr>
            <p:ph idx="2" type="sldImg"/>
          </p:nvPr>
        </p:nvSpPr>
        <p:spPr>
          <a:xfrm>
            <a:off x="939800" y="750887"/>
            <a:ext cx="4997400" cy="37497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6012acf1b_0_659:notes"/>
          <p:cNvSpPr txBox="1"/>
          <p:nvPr>
            <p:ph idx="1" type="body"/>
          </p:nvPr>
        </p:nvSpPr>
        <p:spPr>
          <a:xfrm>
            <a:off x="687387" y="4751387"/>
            <a:ext cx="5502300" cy="45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US" sz="1300"/>
              <a:t>Apontar a vantagem de se utilizar o eigen</a:t>
            </a:r>
            <a:endParaRPr sz="1300"/>
          </a:p>
        </p:txBody>
      </p:sp>
      <p:sp>
        <p:nvSpPr>
          <p:cNvPr id="200" name="Google Shape;200;g96012acf1b_0_659:notes"/>
          <p:cNvSpPr txBox="1"/>
          <p:nvPr>
            <p:ph idx="12" type="sldNum"/>
          </p:nvPr>
        </p:nvSpPr>
        <p:spPr>
          <a:xfrm>
            <a:off x="3895725" y="9499600"/>
            <a:ext cx="2979600" cy="500100"/>
          </a:xfrm>
          <a:prstGeom prst="rect">
            <a:avLst/>
          </a:prstGeom>
        </p:spPr>
        <p:txBody>
          <a:bodyPr anchorCtr="0" anchor="b" bIns="48200" lIns="96425" spcFirstLastPara="1" rIns="96425" wrap="square" tIns="482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p2"/>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30392" y="1588427"/>
            <a:ext cx="745763" cy="6110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9" name="Google Shape;19;p2"/>
          <p:cNvSpPr txBox="1"/>
          <p:nvPr>
            <p:ph idx="1" type="subTitle"/>
          </p:nvPr>
        </p:nvSpPr>
        <p:spPr>
          <a:xfrm>
            <a:off x="729627" y="4230533"/>
            <a:ext cx="7688100" cy="72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p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2"/>
          <p:cNvPicPr preferRelativeResize="0"/>
          <p:nvPr/>
        </p:nvPicPr>
        <p:blipFill>
          <a:blip r:embed="rId2">
            <a:alphaModFix/>
          </a:blip>
          <a:stretch>
            <a:fillRect/>
          </a:stretch>
        </p:blipFill>
        <p:spPr>
          <a:xfrm>
            <a:off x="2" y="-65150"/>
            <a:ext cx="1843150" cy="838775"/>
          </a:xfrm>
          <a:prstGeom prst="rect">
            <a:avLst/>
          </a:prstGeom>
          <a:noFill/>
          <a:ln>
            <a:noFill/>
          </a:ln>
        </p:spPr>
      </p:pic>
      <p:pic>
        <p:nvPicPr>
          <p:cNvPr id="22" name="Google Shape;22;p2"/>
          <p:cNvPicPr preferRelativeResize="0"/>
          <p:nvPr/>
        </p:nvPicPr>
        <p:blipFill>
          <a:blip r:embed="rId3">
            <a:alphaModFix/>
          </a:blip>
          <a:stretch>
            <a:fillRect/>
          </a:stretch>
        </p:blipFill>
        <p:spPr>
          <a:xfrm>
            <a:off x="8416050" y="24024"/>
            <a:ext cx="660425" cy="6604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1" name="Shape 81"/>
        <p:cNvGrpSpPr/>
        <p:nvPr/>
      </p:nvGrpSpPr>
      <p:grpSpPr>
        <a:xfrm>
          <a:off x="0" y="0"/>
          <a:ext cx="0" cy="0"/>
          <a:chOff x="0" y="0"/>
          <a:chExt cx="0" cy="0"/>
        </a:xfrm>
      </p:grpSpPr>
      <p:grpSp>
        <p:nvGrpSpPr>
          <p:cNvPr id="82" name="Google Shape;82;p11"/>
          <p:cNvGrpSpPr/>
          <p:nvPr/>
        </p:nvGrpSpPr>
        <p:grpSpPr>
          <a:xfrm>
            <a:off x="830392" y="5558926"/>
            <a:ext cx="745763" cy="61102"/>
            <a:chOff x="4580561" y="2589004"/>
            <a:chExt cx="1064464" cy="25200"/>
          </a:xfrm>
        </p:grpSpPr>
        <p:sp>
          <p:nvSpPr>
            <p:cNvPr id="83" name="Google Shape;83;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1"/>
          <p:cNvSpPr txBox="1"/>
          <p:nvPr>
            <p:ph hasCustomPrompt="1" type="title"/>
          </p:nvPr>
        </p:nvSpPr>
        <p:spPr>
          <a:xfrm>
            <a:off x="729450" y="978600"/>
            <a:ext cx="7688400" cy="165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6" name="Google Shape;86;p11"/>
          <p:cNvSpPr txBox="1"/>
          <p:nvPr>
            <p:ph idx="1" type="body"/>
          </p:nvPr>
        </p:nvSpPr>
        <p:spPr>
          <a:xfrm>
            <a:off x="729450" y="3030517"/>
            <a:ext cx="7688400" cy="2107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87" name="Google Shape;87;p1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1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90" name="Shape 90"/>
        <p:cNvGrpSpPr/>
        <p:nvPr/>
      </p:nvGrpSpPr>
      <p:grpSpPr>
        <a:xfrm>
          <a:off x="0" y="0"/>
          <a:ext cx="0" cy="0"/>
          <a:chOff x="0" y="0"/>
          <a:chExt cx="0" cy="0"/>
        </a:xfrm>
      </p:grpSpPr>
      <p:sp>
        <p:nvSpPr>
          <p:cNvPr id="91" name="Google Shape;91;p13"/>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9pPr>
          </a:lstStyle>
          <a:p/>
        </p:txBody>
      </p:sp>
      <p:sp>
        <p:nvSpPr>
          <p:cNvPr id="92" name="Google Shape;92;p13"/>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3" name="Google Shape;93;p1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4" name="Google Shape;94;p1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95" name="Google Shape;95;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3" name="Shape 23"/>
        <p:cNvGrpSpPr/>
        <p:nvPr/>
      </p:nvGrpSpPr>
      <p:grpSpPr>
        <a:xfrm>
          <a:off x="0" y="0"/>
          <a:ext cx="0" cy="0"/>
          <a:chOff x="0" y="0"/>
          <a:chExt cx="0" cy="0"/>
        </a:xfrm>
      </p:grpSpPr>
      <p:grpSp>
        <p:nvGrpSpPr>
          <p:cNvPr id="24" name="Google Shape;24;p3"/>
          <p:cNvGrpSpPr/>
          <p:nvPr/>
        </p:nvGrpSpPr>
        <p:grpSpPr>
          <a:xfrm>
            <a:off x="830392" y="1588427"/>
            <a:ext cx="745763" cy="61102"/>
            <a:chOff x="4580561" y="2589004"/>
            <a:chExt cx="1064464" cy="25200"/>
          </a:xfrm>
        </p:grpSpPr>
        <p:sp>
          <p:nvSpPr>
            <p:cNvPr id="25" name="Google Shape;25;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title"/>
          </p:nvPr>
        </p:nvSpPr>
        <p:spPr>
          <a:xfrm>
            <a:off x="729450" y="1763267"/>
            <a:ext cx="7688400" cy="20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8" name="Google Shape;28;p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4"/>
          <p:cNvGrpSpPr/>
          <p:nvPr/>
        </p:nvGrpSpPr>
        <p:grpSpPr>
          <a:xfrm>
            <a:off x="830392" y="1588427"/>
            <a:ext cx="745763" cy="61102"/>
            <a:chOff x="4580561" y="2589004"/>
            <a:chExt cx="1064464" cy="25200"/>
          </a:xfrm>
        </p:grpSpPr>
        <p:sp>
          <p:nvSpPr>
            <p:cNvPr id="32" name="Google Shape;32;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4"/>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5" name="Google Shape;35;p4"/>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6" name="Google Shape;36;p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7" name="Google Shape;37;p4"/>
          <p:cNvPicPr preferRelativeResize="0"/>
          <p:nvPr/>
        </p:nvPicPr>
        <p:blipFill>
          <a:blip r:embed="rId2">
            <a:alphaModFix/>
          </a:blip>
          <a:stretch>
            <a:fillRect/>
          </a:stretch>
        </p:blipFill>
        <p:spPr>
          <a:xfrm>
            <a:off x="0" y="-65133"/>
            <a:ext cx="1773850" cy="807225"/>
          </a:xfrm>
          <a:prstGeom prst="rect">
            <a:avLst/>
          </a:prstGeom>
          <a:noFill/>
          <a:ln>
            <a:noFill/>
          </a:ln>
        </p:spPr>
      </p:pic>
      <p:pic>
        <p:nvPicPr>
          <p:cNvPr id="38" name="Google Shape;38;p4"/>
          <p:cNvPicPr preferRelativeResize="0"/>
          <p:nvPr/>
        </p:nvPicPr>
        <p:blipFill>
          <a:blip r:embed="rId3">
            <a:alphaModFix/>
          </a:blip>
          <a:stretch>
            <a:fillRect/>
          </a:stretch>
        </p:blipFill>
        <p:spPr>
          <a:xfrm>
            <a:off x="8418150" y="16425"/>
            <a:ext cx="644125" cy="6441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5"/>
          <p:cNvGrpSpPr/>
          <p:nvPr/>
        </p:nvGrpSpPr>
        <p:grpSpPr>
          <a:xfrm>
            <a:off x="830392" y="1588427"/>
            <a:ext cx="745763" cy="61102"/>
            <a:chOff x="4580561" y="2589004"/>
            <a:chExt cx="1064464" cy="25200"/>
          </a:xfrm>
        </p:grpSpPr>
        <p:sp>
          <p:nvSpPr>
            <p:cNvPr id="42" name="Google Shape;4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5"/>
          <p:cNvSpPr txBox="1"/>
          <p:nvPr>
            <p:ph type="title"/>
          </p:nvPr>
        </p:nvSpPr>
        <p:spPr>
          <a:xfrm>
            <a:off x="729450" y="1758200"/>
            <a:ext cx="7688400" cy="713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5" name="Google Shape;45;p5"/>
          <p:cNvSpPr txBox="1"/>
          <p:nvPr>
            <p:ph idx="1" type="body"/>
          </p:nvPr>
        </p:nvSpPr>
        <p:spPr>
          <a:xfrm>
            <a:off x="729325" y="2771833"/>
            <a:ext cx="3774300" cy="30147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6" name="Google Shape;46;p5"/>
          <p:cNvSpPr txBox="1"/>
          <p:nvPr>
            <p:ph idx="2" type="body"/>
          </p:nvPr>
        </p:nvSpPr>
        <p:spPr>
          <a:xfrm>
            <a:off x="4643604" y="2771833"/>
            <a:ext cx="3774300" cy="30147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6"/>
          <p:cNvGrpSpPr/>
          <p:nvPr/>
        </p:nvGrpSpPr>
        <p:grpSpPr>
          <a:xfrm>
            <a:off x="830392" y="1588427"/>
            <a:ext cx="745763" cy="61102"/>
            <a:chOff x="4580561" y="2589004"/>
            <a:chExt cx="1064464" cy="25200"/>
          </a:xfrm>
        </p:grpSpPr>
        <p:sp>
          <p:nvSpPr>
            <p:cNvPr id="51" name="Google Shape;51;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6"/>
          <p:cNvSpPr txBox="1"/>
          <p:nvPr>
            <p:ph type="title"/>
          </p:nvPr>
        </p:nvSpPr>
        <p:spPr>
          <a:xfrm>
            <a:off x="729450" y="1758200"/>
            <a:ext cx="7688400" cy="713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4" name="Google Shape;54;p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 name="Google Shape;57;p7"/>
          <p:cNvGrpSpPr/>
          <p:nvPr/>
        </p:nvGrpSpPr>
        <p:grpSpPr>
          <a:xfrm>
            <a:off x="830392" y="1588427"/>
            <a:ext cx="745763" cy="61102"/>
            <a:chOff x="4580561" y="2589004"/>
            <a:chExt cx="1064464" cy="25200"/>
          </a:xfrm>
        </p:grpSpPr>
        <p:sp>
          <p:nvSpPr>
            <p:cNvPr id="58" name="Google Shape;58;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7"/>
          <p:cNvSpPr txBox="1"/>
          <p:nvPr>
            <p:ph type="title"/>
          </p:nvPr>
        </p:nvSpPr>
        <p:spPr>
          <a:xfrm>
            <a:off x="730000" y="1758200"/>
            <a:ext cx="3300900" cy="18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1" name="Google Shape;61;p7"/>
          <p:cNvSpPr txBox="1"/>
          <p:nvPr>
            <p:ph idx="1" type="body"/>
          </p:nvPr>
        </p:nvSpPr>
        <p:spPr>
          <a:xfrm>
            <a:off x="721225" y="3708967"/>
            <a:ext cx="3300900" cy="2130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3" name="Shape 63"/>
        <p:cNvGrpSpPr/>
        <p:nvPr/>
      </p:nvGrpSpPr>
      <p:grpSpPr>
        <a:xfrm>
          <a:off x="0" y="0"/>
          <a:ext cx="0" cy="0"/>
          <a:chOff x="0" y="0"/>
          <a:chExt cx="0" cy="0"/>
        </a:xfrm>
      </p:grpSpPr>
      <p:grpSp>
        <p:nvGrpSpPr>
          <p:cNvPr id="64" name="Google Shape;64;p8"/>
          <p:cNvGrpSpPr/>
          <p:nvPr/>
        </p:nvGrpSpPr>
        <p:grpSpPr>
          <a:xfrm>
            <a:off x="830392" y="5558926"/>
            <a:ext cx="745763" cy="61102"/>
            <a:chOff x="4580561" y="2589004"/>
            <a:chExt cx="1064464" cy="25200"/>
          </a:xfrm>
        </p:grpSpPr>
        <p:sp>
          <p:nvSpPr>
            <p:cNvPr id="65" name="Google Shape;65;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8"/>
          <p:cNvSpPr txBox="1"/>
          <p:nvPr>
            <p:ph type="title"/>
          </p:nvPr>
        </p:nvSpPr>
        <p:spPr>
          <a:xfrm>
            <a:off x="729450" y="1152400"/>
            <a:ext cx="7021200" cy="3980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8" name="Google Shape;68;p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sp>
        <p:nvSpPr>
          <p:cNvPr id="70" name="Google Shape;70;p9"/>
          <p:cNvSpPr/>
          <p:nvPr/>
        </p:nvSpPr>
        <p:spPr>
          <a:xfrm>
            <a:off x="0" y="0"/>
            <a:ext cx="2445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9"/>
          <p:cNvGrpSpPr/>
          <p:nvPr/>
        </p:nvGrpSpPr>
        <p:grpSpPr>
          <a:xfrm>
            <a:off x="830392" y="1588427"/>
            <a:ext cx="745763" cy="61102"/>
            <a:chOff x="4580561" y="2589004"/>
            <a:chExt cx="1064464" cy="25200"/>
          </a:xfrm>
        </p:grpSpPr>
        <p:sp>
          <p:nvSpPr>
            <p:cNvPr id="72" name="Google Shape;72;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9"/>
          <p:cNvSpPr txBox="1"/>
          <p:nvPr>
            <p:ph type="title"/>
          </p:nvPr>
        </p:nvSpPr>
        <p:spPr>
          <a:xfrm>
            <a:off x="530575" y="1807600"/>
            <a:ext cx="3300900" cy="224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5" name="Google Shape;75;p9"/>
          <p:cNvSpPr txBox="1"/>
          <p:nvPr>
            <p:ph idx="1" type="subTitle"/>
          </p:nvPr>
        </p:nvSpPr>
        <p:spPr>
          <a:xfrm>
            <a:off x="724950" y="4215367"/>
            <a:ext cx="3300900" cy="10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6" name="Google Shape;76;p9"/>
          <p:cNvSpPr txBox="1"/>
          <p:nvPr>
            <p:ph idx="2" type="body"/>
          </p:nvPr>
        </p:nvSpPr>
        <p:spPr>
          <a:xfrm>
            <a:off x="5174225" y="1803500"/>
            <a:ext cx="3374400" cy="4034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7" name="Google Shape;77;p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10"/>
          <p:cNvSpPr txBox="1"/>
          <p:nvPr>
            <p:ph idx="1" type="body"/>
          </p:nvPr>
        </p:nvSpPr>
        <p:spPr>
          <a:xfrm>
            <a:off x="724950" y="5830068"/>
            <a:ext cx="7697400" cy="614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80" name="Google Shape;80;p1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1" name="Google Shape;11;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2" name="Google Shape;12;p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8.png"/><Relationship Id="rId6" Type="http://schemas.openxmlformats.org/officeDocument/2006/relationships/image" Target="../media/image15.png"/><Relationship Id="rId7" Type="http://schemas.openxmlformats.org/officeDocument/2006/relationships/image" Target="../media/image34.png"/><Relationship Id="rId8" Type="http://schemas.openxmlformats.org/officeDocument/2006/relationships/hyperlink" Target="http://icgem.gfz-potsdam.de/calcgri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8.png"/><Relationship Id="rId6" Type="http://schemas.openxmlformats.org/officeDocument/2006/relationships/image" Target="../media/image15.png"/><Relationship Id="rId7" Type="http://schemas.openxmlformats.org/officeDocument/2006/relationships/image" Target="../media/image34.png"/><Relationship Id="rId8" Type="http://schemas.openxmlformats.org/officeDocument/2006/relationships/hyperlink" Target="http://icgem.gfz-potsdam.de/calcgri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8.png"/><Relationship Id="rId6" Type="http://schemas.openxmlformats.org/officeDocument/2006/relationships/image" Target="../media/image15.png"/><Relationship Id="rId7" Type="http://schemas.openxmlformats.org/officeDocument/2006/relationships/image" Target="../media/image34.png"/><Relationship Id="rId8" Type="http://schemas.openxmlformats.org/officeDocument/2006/relationships/hyperlink" Target="http://icgem.gfz-potsdam.de/calcgri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hyperlink" Target="http://icgem.gfz-potsdam.de/calcgri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hyperlink" Target="http://icgem.gfz-potsdam.de/calcgri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jpg"/><Relationship Id="rId6" Type="http://schemas.openxmlformats.org/officeDocument/2006/relationships/image" Target="../media/image17.png"/><Relationship Id="rId7"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3.jpg"/><Relationship Id="rId6" Type="http://schemas.openxmlformats.org/officeDocument/2006/relationships/image" Target="../media/image17.png"/><Relationship Id="rId7"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hyperlink" Target="http://icgem.gfz-potsdam.de/calcgri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hyperlink" Target="http://icgem.gfz-potsdam.de/calcgri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hyperlink" Target="http://icgem.gfz-potsdam.de/calcgri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hyperlink" Target="http://icgem.gfz-potsdam.de/calcgri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hyperlink" Target="http://icgem.gfz-potsdam.de/calcgri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4.png"/><Relationship Id="rId6"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4.png"/><Relationship Id="rId6" Type="http://schemas.openxmlformats.org/officeDocument/2006/relationships/hyperlink" Target="http://icgem.gfz-potsdam.de/calcgri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hyperlink" Target="http://icgem.gfz-potsdam.de/calcgrid" TargetMode="External"/><Relationship Id="rId6" Type="http://schemas.openxmlformats.org/officeDocument/2006/relationships/image" Target="../media/image31.png"/><Relationship Id="rId7"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hyperlink" Target="http://icgem.gfz-potsdam.de/calcgrid" TargetMode="External"/><Relationship Id="rId7" Type="http://schemas.openxmlformats.org/officeDocument/2006/relationships/image" Target="../media/image25.png"/><Relationship Id="rId8"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5.png"/><Relationship Id="rId6"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4.png"/><Relationship Id="rId6"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4.png"/><Relationship Id="rId6" Type="http://schemas.openxmlformats.org/officeDocument/2006/relationships/image" Target="../media/image45.png"/><Relationship Id="rId7"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0.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4.png"/><Relationship Id="rId6" Type="http://schemas.openxmlformats.org/officeDocument/2006/relationships/image" Target="../media/image8.png"/><Relationship Id="rId7"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49.png"/><Relationship Id="rId6"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2.png"/><Relationship Id="rId6"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4.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hyperlink" Target="http://icgem.gfz-potsdam.de/calcgrid"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1.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5.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hyperlink" Target="http://icgem.gfz-potsdam.de/calcgri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2.jp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65.jpg"/><Relationship Id="rId7"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8.png"/><Relationship Id="rId6" Type="http://schemas.openxmlformats.org/officeDocument/2006/relationships/hyperlink" Target="http://icgem.gfz-potsdam.de/calcgri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txBox="1"/>
          <p:nvPr>
            <p:ph idx="1" type="subTitle"/>
          </p:nvPr>
        </p:nvSpPr>
        <p:spPr>
          <a:xfrm>
            <a:off x="727950" y="1814525"/>
            <a:ext cx="7688100" cy="4559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1100"/>
              <a:buFont typeface="Arial"/>
              <a:buNone/>
            </a:pPr>
            <a:r>
              <a:rPr lang="en-US" sz="2800">
                <a:solidFill>
                  <a:srgbClr val="000000"/>
                </a:solidFill>
                <a:latin typeface="Arial"/>
                <a:ea typeface="Arial"/>
                <a:cs typeface="Arial"/>
                <a:sym typeface="Arial"/>
              </a:rPr>
              <a:t>Uma análise comparativa entre distúrbios de gravidade observados e</a:t>
            </a:r>
            <a:r>
              <a:rPr lang="en-US" sz="2800">
                <a:solidFill>
                  <a:srgbClr val="000000"/>
                </a:solidFill>
                <a:latin typeface="Arial"/>
                <a:ea typeface="Arial"/>
                <a:cs typeface="Arial"/>
                <a:sym typeface="Arial"/>
              </a:rPr>
              <a:t> pr</a:t>
            </a:r>
            <a:r>
              <a:rPr lang="en-US" sz="2800">
                <a:solidFill>
                  <a:srgbClr val="000000"/>
                </a:solidFill>
                <a:latin typeface="Arial"/>
                <a:ea typeface="Arial"/>
                <a:cs typeface="Arial"/>
                <a:sym typeface="Arial"/>
              </a:rPr>
              <a:t>editos</a:t>
            </a:r>
            <a:endParaRPr sz="28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t/>
            </a:r>
            <a:endParaRPr sz="21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t/>
            </a:r>
            <a:endParaRPr sz="21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t/>
            </a:r>
            <a:endParaRPr sz="23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rPr lang="en-US" sz="1800">
                <a:solidFill>
                  <a:srgbClr val="000000"/>
                </a:solidFill>
                <a:latin typeface="Arial"/>
                <a:ea typeface="Arial"/>
                <a:cs typeface="Arial"/>
                <a:sym typeface="Arial"/>
              </a:rPr>
              <a:t>Allan Soares Ramalho</a:t>
            </a:r>
            <a:r>
              <a:rPr i="0" lang="en-US" sz="1800" u="none" cap="none" strike="noStrike">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rPr lang="en-US" sz="1800">
                <a:solidFill>
                  <a:srgbClr val="000000"/>
                </a:solidFill>
                <a:latin typeface="Arial"/>
                <a:ea typeface="Arial"/>
                <a:cs typeface="Arial"/>
                <a:sym typeface="Arial"/>
              </a:rPr>
              <a:t>Orientador: Kristoffer A.T. Hallam </a:t>
            </a:r>
            <a:endParaRPr sz="18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rPr lang="en-US" sz="1800">
                <a:solidFill>
                  <a:srgbClr val="000000"/>
                </a:solidFill>
                <a:latin typeface="Arial"/>
                <a:ea typeface="Arial"/>
                <a:cs typeface="Arial"/>
                <a:sym typeface="Arial"/>
              </a:rPr>
              <a:t>Coorientador: Rodrigo Bijani</a:t>
            </a:r>
            <a:endParaRPr b="1" sz="12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t/>
            </a:r>
            <a:endParaRPr b="1" sz="12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t/>
            </a:r>
            <a:endParaRPr b="1" sz="9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rPr lang="en-US" sz="1200">
                <a:solidFill>
                  <a:srgbClr val="000000"/>
                </a:solidFill>
                <a:latin typeface="Arial"/>
                <a:ea typeface="Arial"/>
                <a:cs typeface="Arial"/>
                <a:sym typeface="Arial"/>
              </a:rPr>
              <a:t>Niterói</a:t>
            </a:r>
            <a:r>
              <a:rPr i="0" lang="en-US" sz="1200" u="none" cap="none" strike="noStrike">
                <a:solidFill>
                  <a:srgbClr val="000000"/>
                </a:solidFill>
                <a:latin typeface="Arial"/>
                <a:ea typeface="Arial"/>
                <a:cs typeface="Arial"/>
                <a:sym typeface="Arial"/>
              </a:rPr>
              <a:t>/RJ</a:t>
            </a:r>
            <a:endParaRPr sz="2800">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100"/>
              <a:buFont typeface="Arial"/>
              <a:buNone/>
            </a:pPr>
            <a:r>
              <a:rPr lang="en-US" sz="1200">
                <a:solidFill>
                  <a:srgbClr val="000000"/>
                </a:solidFill>
                <a:latin typeface="Arial"/>
                <a:ea typeface="Arial"/>
                <a:cs typeface="Arial"/>
                <a:sym typeface="Arial"/>
              </a:rPr>
              <a:t>11/09/</a:t>
            </a:r>
            <a:r>
              <a:rPr i="0" lang="en-US" sz="1200" u="none" cap="none" strike="noStrike">
                <a:solidFill>
                  <a:srgbClr val="000000"/>
                </a:solidFill>
                <a:latin typeface="Arial"/>
                <a:ea typeface="Arial"/>
                <a:cs typeface="Arial"/>
                <a:sym typeface="Arial"/>
              </a:rPr>
              <a:t>20</a:t>
            </a:r>
            <a:r>
              <a:rPr lang="en-US" sz="1200">
                <a:solidFill>
                  <a:srgbClr val="000000"/>
                </a:solidFill>
                <a:latin typeface="Arial"/>
                <a:ea typeface="Arial"/>
                <a:cs typeface="Arial"/>
                <a:sym typeface="Arial"/>
              </a:rPr>
              <a:t>20</a:t>
            </a:r>
            <a:endParaRPr sz="2800">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76092"/>
              </a:buClr>
              <a:buSzPts val="2400"/>
              <a:buFont typeface="Arial"/>
              <a:buNone/>
            </a:pPr>
            <a:r>
              <a:t/>
            </a:r>
            <a:endParaRPr i="0" sz="2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37225" y="844400"/>
            <a:ext cx="24063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220" name="Google Shape;220;p2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21" name="Google Shape;221;p23"/>
          <p:cNvSpPr txBox="1"/>
          <p:nvPr>
            <p:ph idx="1" type="subTitle"/>
          </p:nvPr>
        </p:nvSpPr>
        <p:spPr>
          <a:xfrm>
            <a:off x="0" y="1879675"/>
            <a:ext cx="2443500" cy="413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Justificativa</a:t>
            </a:r>
            <a:r>
              <a:rPr lang="en-US"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342900" lvl="0" marL="457200" rtl="0" algn="l">
              <a:lnSpc>
                <a:spcPct val="115000"/>
              </a:lnSpc>
              <a:spcBef>
                <a:spcPts val="1600"/>
              </a:spcBef>
              <a:spcAft>
                <a:spcPts val="0"/>
              </a:spcAft>
              <a:buClr>
                <a:srgbClr val="000000"/>
              </a:buClr>
              <a:buSzPts val="1800"/>
              <a:buFont typeface="Arial"/>
              <a:buChar char="●"/>
            </a:pPr>
            <a:r>
              <a:rPr lang="en-US" sz="1800">
                <a:solidFill>
                  <a:srgbClr val="000000"/>
                </a:solidFill>
                <a:latin typeface="Arial"/>
                <a:ea typeface="Arial"/>
                <a:cs typeface="Arial"/>
                <a:sym typeface="Arial"/>
              </a:rPr>
              <a:t>Utilizar o</a:t>
            </a:r>
            <a:r>
              <a:rPr i="1" lang="en-US" sz="1800">
                <a:solidFill>
                  <a:srgbClr val="000000"/>
                </a:solidFill>
                <a:latin typeface="Arial"/>
                <a:ea typeface="Arial"/>
                <a:cs typeface="Arial"/>
                <a:sym typeface="Arial"/>
              </a:rPr>
              <a:t> EIGEN-6C4</a:t>
            </a:r>
            <a:r>
              <a:rPr lang="en-US" sz="1800">
                <a:solidFill>
                  <a:srgbClr val="000000"/>
                </a:solidFill>
                <a:latin typeface="Arial"/>
                <a:ea typeface="Arial"/>
                <a:cs typeface="Arial"/>
                <a:sym typeface="Arial"/>
              </a:rPr>
              <a:t> no preenchimento dos clarões;</a:t>
            </a:r>
            <a:endParaRPr sz="1800">
              <a:solidFill>
                <a:srgbClr val="000000"/>
              </a:solidFill>
              <a:latin typeface="Arial"/>
              <a:ea typeface="Arial"/>
              <a:cs typeface="Arial"/>
              <a:sym typeface="Arial"/>
            </a:endParaRPr>
          </a:p>
          <a:p>
            <a:pPr indent="0" lvl="0" marL="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222" name="Google Shape;222;p23"/>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223" name="Google Shape;223;p23"/>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224" name="Google Shape;224;p23"/>
          <p:cNvPicPr preferRelativeResize="0"/>
          <p:nvPr/>
        </p:nvPicPr>
        <p:blipFill>
          <a:blip r:embed="rId5">
            <a:alphaModFix/>
          </a:blip>
          <a:stretch>
            <a:fillRect/>
          </a:stretch>
        </p:blipFill>
        <p:spPr>
          <a:xfrm>
            <a:off x="2797225" y="260550"/>
            <a:ext cx="5921201" cy="3574549"/>
          </a:xfrm>
          <a:prstGeom prst="rect">
            <a:avLst/>
          </a:prstGeom>
          <a:noFill/>
          <a:ln>
            <a:noFill/>
          </a:ln>
        </p:spPr>
      </p:pic>
      <p:pic>
        <p:nvPicPr>
          <p:cNvPr id="225" name="Google Shape;225;p23"/>
          <p:cNvPicPr preferRelativeResize="0"/>
          <p:nvPr/>
        </p:nvPicPr>
        <p:blipFill>
          <a:blip r:embed="rId6">
            <a:alphaModFix/>
          </a:blip>
          <a:stretch>
            <a:fillRect/>
          </a:stretch>
        </p:blipFill>
        <p:spPr>
          <a:xfrm>
            <a:off x="4787710" y="4060375"/>
            <a:ext cx="4232163" cy="2047474"/>
          </a:xfrm>
          <a:prstGeom prst="rect">
            <a:avLst/>
          </a:prstGeom>
          <a:noFill/>
          <a:ln>
            <a:noFill/>
          </a:ln>
        </p:spPr>
      </p:pic>
      <p:pic>
        <p:nvPicPr>
          <p:cNvPr id="226" name="Google Shape;226;p23"/>
          <p:cNvPicPr preferRelativeResize="0"/>
          <p:nvPr/>
        </p:nvPicPr>
        <p:blipFill>
          <a:blip r:embed="rId7">
            <a:alphaModFix/>
          </a:blip>
          <a:stretch>
            <a:fillRect/>
          </a:stretch>
        </p:blipFill>
        <p:spPr>
          <a:xfrm>
            <a:off x="2443534" y="4332475"/>
            <a:ext cx="2276020" cy="2270771"/>
          </a:xfrm>
          <a:prstGeom prst="rect">
            <a:avLst/>
          </a:prstGeom>
          <a:noFill/>
          <a:ln>
            <a:noFill/>
          </a:ln>
        </p:spPr>
      </p:pic>
      <p:sp>
        <p:nvSpPr>
          <p:cNvPr id="227" name="Google Shape;227;p23"/>
          <p:cNvSpPr txBox="1"/>
          <p:nvPr/>
        </p:nvSpPr>
        <p:spPr>
          <a:xfrm>
            <a:off x="2443511" y="6603246"/>
            <a:ext cx="44595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Fonte: Acervo da RGFB no ON (JÚNIOR, 2018).</a:t>
            </a:r>
            <a:endParaRPr sz="1100"/>
          </a:p>
        </p:txBody>
      </p:sp>
      <p:sp>
        <p:nvSpPr>
          <p:cNvPr id="228" name="Google Shape;228;p23"/>
          <p:cNvSpPr txBox="1"/>
          <p:nvPr/>
        </p:nvSpPr>
        <p:spPr>
          <a:xfrm>
            <a:off x="5737511" y="356375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8"/>
              </a:rPr>
              <a:t>http://icgem.gfz-potsdam.de/calcgrid</a:t>
            </a:r>
            <a:endParaRPr sz="11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4"/>
          <p:cNvSpPr txBox="1"/>
          <p:nvPr>
            <p:ph type="title"/>
          </p:nvPr>
        </p:nvSpPr>
        <p:spPr>
          <a:xfrm>
            <a:off x="37225" y="844400"/>
            <a:ext cx="24063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235" name="Google Shape;235;p2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36" name="Google Shape;236;p24"/>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237" name="Google Shape;237;p24"/>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238" name="Google Shape;238;p24"/>
          <p:cNvPicPr preferRelativeResize="0"/>
          <p:nvPr/>
        </p:nvPicPr>
        <p:blipFill>
          <a:blip r:embed="rId5">
            <a:alphaModFix/>
          </a:blip>
          <a:stretch>
            <a:fillRect/>
          </a:stretch>
        </p:blipFill>
        <p:spPr>
          <a:xfrm>
            <a:off x="2797225" y="260550"/>
            <a:ext cx="5921201" cy="3574549"/>
          </a:xfrm>
          <a:prstGeom prst="rect">
            <a:avLst/>
          </a:prstGeom>
          <a:noFill/>
          <a:ln>
            <a:noFill/>
          </a:ln>
        </p:spPr>
      </p:pic>
      <p:pic>
        <p:nvPicPr>
          <p:cNvPr id="239" name="Google Shape;239;p24"/>
          <p:cNvPicPr preferRelativeResize="0"/>
          <p:nvPr/>
        </p:nvPicPr>
        <p:blipFill>
          <a:blip r:embed="rId6">
            <a:alphaModFix/>
          </a:blip>
          <a:stretch>
            <a:fillRect/>
          </a:stretch>
        </p:blipFill>
        <p:spPr>
          <a:xfrm>
            <a:off x="4787710" y="4060375"/>
            <a:ext cx="4232163" cy="2047474"/>
          </a:xfrm>
          <a:prstGeom prst="rect">
            <a:avLst/>
          </a:prstGeom>
          <a:noFill/>
          <a:ln>
            <a:noFill/>
          </a:ln>
        </p:spPr>
      </p:pic>
      <p:pic>
        <p:nvPicPr>
          <p:cNvPr id="240" name="Google Shape;240;p24"/>
          <p:cNvPicPr preferRelativeResize="0"/>
          <p:nvPr/>
        </p:nvPicPr>
        <p:blipFill>
          <a:blip r:embed="rId7">
            <a:alphaModFix/>
          </a:blip>
          <a:stretch>
            <a:fillRect/>
          </a:stretch>
        </p:blipFill>
        <p:spPr>
          <a:xfrm>
            <a:off x="2443534" y="4332475"/>
            <a:ext cx="2276020" cy="2270771"/>
          </a:xfrm>
          <a:prstGeom prst="rect">
            <a:avLst/>
          </a:prstGeom>
          <a:noFill/>
          <a:ln>
            <a:noFill/>
          </a:ln>
        </p:spPr>
      </p:pic>
      <p:cxnSp>
        <p:nvCxnSpPr>
          <p:cNvPr id="241" name="Google Shape;241;p24"/>
          <p:cNvCxnSpPr>
            <a:stCxn id="238" idx="2"/>
          </p:cNvCxnSpPr>
          <p:nvPr/>
        </p:nvCxnSpPr>
        <p:spPr>
          <a:xfrm flipH="1">
            <a:off x="3756525" y="3835099"/>
            <a:ext cx="2001300" cy="14238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242" name="Google Shape;242;p24"/>
          <p:cNvSpPr txBox="1"/>
          <p:nvPr/>
        </p:nvSpPr>
        <p:spPr>
          <a:xfrm>
            <a:off x="2443511" y="6603246"/>
            <a:ext cx="44595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Fonte: Acervo da RGFB no ON (JÚNIOR, 2018).</a:t>
            </a:r>
            <a:endParaRPr sz="1100"/>
          </a:p>
        </p:txBody>
      </p:sp>
      <p:sp>
        <p:nvSpPr>
          <p:cNvPr id="243" name="Google Shape;243;p24"/>
          <p:cNvSpPr txBox="1"/>
          <p:nvPr/>
        </p:nvSpPr>
        <p:spPr>
          <a:xfrm>
            <a:off x="5737511" y="356375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8"/>
              </a:rPr>
              <a:t>http://icgem.gfz-potsdam.de/calcgrid</a:t>
            </a:r>
            <a:endParaRPr sz="1100">
              <a:latin typeface="Lato"/>
              <a:ea typeface="Lato"/>
              <a:cs typeface="Lato"/>
              <a:sym typeface="Lato"/>
            </a:endParaRPr>
          </a:p>
        </p:txBody>
      </p:sp>
      <p:sp>
        <p:nvSpPr>
          <p:cNvPr id="244" name="Google Shape;244;p24"/>
          <p:cNvSpPr txBox="1"/>
          <p:nvPr>
            <p:ph idx="1" type="subTitle"/>
          </p:nvPr>
        </p:nvSpPr>
        <p:spPr>
          <a:xfrm>
            <a:off x="0" y="1879675"/>
            <a:ext cx="2443500" cy="413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Justificativa: </a:t>
            </a:r>
            <a:endParaRPr sz="22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342900" lvl="0" marL="457200" rtl="0" algn="l">
              <a:lnSpc>
                <a:spcPct val="115000"/>
              </a:lnSpc>
              <a:spcBef>
                <a:spcPts val="1600"/>
              </a:spcBef>
              <a:spcAft>
                <a:spcPts val="0"/>
              </a:spcAft>
              <a:buClr>
                <a:srgbClr val="000000"/>
              </a:buClr>
              <a:buSzPts val="1800"/>
              <a:buFont typeface="Arial"/>
              <a:buChar char="●"/>
            </a:pPr>
            <a:r>
              <a:rPr lang="en-US" sz="1800">
                <a:solidFill>
                  <a:srgbClr val="000000"/>
                </a:solidFill>
                <a:latin typeface="Arial"/>
                <a:ea typeface="Arial"/>
                <a:cs typeface="Arial"/>
                <a:sym typeface="Arial"/>
              </a:rPr>
              <a:t>Utilizar o</a:t>
            </a:r>
            <a:r>
              <a:rPr i="1" lang="en-US" sz="1800">
                <a:solidFill>
                  <a:srgbClr val="000000"/>
                </a:solidFill>
                <a:latin typeface="Arial"/>
                <a:ea typeface="Arial"/>
                <a:cs typeface="Arial"/>
                <a:sym typeface="Arial"/>
              </a:rPr>
              <a:t> EIGEN-6C4</a:t>
            </a:r>
            <a:r>
              <a:rPr lang="en-US" sz="1800">
                <a:solidFill>
                  <a:srgbClr val="000000"/>
                </a:solidFill>
                <a:latin typeface="Arial"/>
                <a:ea typeface="Arial"/>
                <a:cs typeface="Arial"/>
                <a:sym typeface="Arial"/>
              </a:rPr>
              <a:t> no preenchimento dos clarões;</a:t>
            </a:r>
            <a:endParaRPr sz="1800">
              <a:solidFill>
                <a:srgbClr val="000000"/>
              </a:solidFill>
              <a:latin typeface="Arial"/>
              <a:ea typeface="Arial"/>
              <a:cs typeface="Arial"/>
              <a:sym typeface="Arial"/>
            </a:endParaRPr>
          </a:p>
          <a:p>
            <a:pPr indent="0" lvl="0" marL="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37225" y="844400"/>
            <a:ext cx="24063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251" name="Google Shape;251;p2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52" name="Google Shape;252;p25"/>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253" name="Google Shape;253;p25"/>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254" name="Google Shape;254;p25"/>
          <p:cNvPicPr preferRelativeResize="0"/>
          <p:nvPr/>
        </p:nvPicPr>
        <p:blipFill>
          <a:blip r:embed="rId5">
            <a:alphaModFix/>
          </a:blip>
          <a:stretch>
            <a:fillRect/>
          </a:stretch>
        </p:blipFill>
        <p:spPr>
          <a:xfrm>
            <a:off x="2797225" y="260550"/>
            <a:ext cx="5921201" cy="3574549"/>
          </a:xfrm>
          <a:prstGeom prst="rect">
            <a:avLst/>
          </a:prstGeom>
          <a:noFill/>
          <a:ln>
            <a:noFill/>
          </a:ln>
        </p:spPr>
      </p:pic>
      <p:pic>
        <p:nvPicPr>
          <p:cNvPr id="255" name="Google Shape;255;p25"/>
          <p:cNvPicPr preferRelativeResize="0"/>
          <p:nvPr/>
        </p:nvPicPr>
        <p:blipFill>
          <a:blip r:embed="rId6">
            <a:alphaModFix/>
          </a:blip>
          <a:stretch>
            <a:fillRect/>
          </a:stretch>
        </p:blipFill>
        <p:spPr>
          <a:xfrm>
            <a:off x="4787710" y="4060375"/>
            <a:ext cx="4232163" cy="2047474"/>
          </a:xfrm>
          <a:prstGeom prst="rect">
            <a:avLst/>
          </a:prstGeom>
          <a:noFill/>
          <a:ln>
            <a:noFill/>
          </a:ln>
        </p:spPr>
      </p:pic>
      <p:cxnSp>
        <p:nvCxnSpPr>
          <p:cNvPr id="256" name="Google Shape;256;p25"/>
          <p:cNvCxnSpPr>
            <a:stCxn id="254" idx="2"/>
          </p:cNvCxnSpPr>
          <p:nvPr/>
        </p:nvCxnSpPr>
        <p:spPr>
          <a:xfrm>
            <a:off x="5757825" y="3835099"/>
            <a:ext cx="881400" cy="10074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257" name="Google Shape;257;p25"/>
          <p:cNvPicPr preferRelativeResize="0"/>
          <p:nvPr/>
        </p:nvPicPr>
        <p:blipFill>
          <a:blip r:embed="rId7">
            <a:alphaModFix/>
          </a:blip>
          <a:stretch>
            <a:fillRect/>
          </a:stretch>
        </p:blipFill>
        <p:spPr>
          <a:xfrm>
            <a:off x="2443534" y="4332475"/>
            <a:ext cx="2276020" cy="2270771"/>
          </a:xfrm>
          <a:prstGeom prst="rect">
            <a:avLst/>
          </a:prstGeom>
          <a:noFill/>
          <a:ln>
            <a:noFill/>
          </a:ln>
        </p:spPr>
      </p:pic>
      <p:cxnSp>
        <p:nvCxnSpPr>
          <p:cNvPr id="258" name="Google Shape;258;p25"/>
          <p:cNvCxnSpPr>
            <a:stCxn id="254" idx="2"/>
          </p:cNvCxnSpPr>
          <p:nvPr/>
        </p:nvCxnSpPr>
        <p:spPr>
          <a:xfrm flipH="1">
            <a:off x="3756525" y="3835099"/>
            <a:ext cx="2001300" cy="14238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259" name="Google Shape;259;p25"/>
          <p:cNvSpPr txBox="1"/>
          <p:nvPr/>
        </p:nvSpPr>
        <p:spPr>
          <a:xfrm>
            <a:off x="2443511" y="6603246"/>
            <a:ext cx="44595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Fonte: Acervo da RGFB no ON (JÚNIOR, 2018).</a:t>
            </a:r>
            <a:endParaRPr sz="1100"/>
          </a:p>
        </p:txBody>
      </p:sp>
      <p:sp>
        <p:nvSpPr>
          <p:cNvPr id="260" name="Google Shape;260;p25"/>
          <p:cNvSpPr txBox="1"/>
          <p:nvPr/>
        </p:nvSpPr>
        <p:spPr>
          <a:xfrm>
            <a:off x="5737511" y="356375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8"/>
              </a:rPr>
              <a:t>http://icgem.gfz-potsdam.de/calcgrid</a:t>
            </a:r>
            <a:endParaRPr sz="1100">
              <a:latin typeface="Lato"/>
              <a:ea typeface="Lato"/>
              <a:cs typeface="Lato"/>
              <a:sym typeface="Lato"/>
            </a:endParaRPr>
          </a:p>
        </p:txBody>
      </p:sp>
      <p:sp>
        <p:nvSpPr>
          <p:cNvPr id="261" name="Google Shape;261;p25"/>
          <p:cNvSpPr txBox="1"/>
          <p:nvPr>
            <p:ph idx="1" type="subTitle"/>
          </p:nvPr>
        </p:nvSpPr>
        <p:spPr>
          <a:xfrm>
            <a:off x="0" y="1879675"/>
            <a:ext cx="2443500" cy="413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Justificativa: </a:t>
            </a:r>
            <a:endParaRPr sz="2200">
              <a:solidFill>
                <a:srgbClr val="000000"/>
              </a:solidFill>
              <a:latin typeface="Arial"/>
              <a:ea typeface="Arial"/>
              <a:cs typeface="Arial"/>
              <a:sym typeface="Arial"/>
            </a:endParaRPr>
          </a:p>
          <a:p>
            <a:pPr indent="0" lvl="0" marL="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342900" lvl="0" marL="457200" rtl="0" algn="l">
              <a:lnSpc>
                <a:spcPct val="115000"/>
              </a:lnSpc>
              <a:spcBef>
                <a:spcPts val="1600"/>
              </a:spcBef>
              <a:spcAft>
                <a:spcPts val="0"/>
              </a:spcAft>
              <a:buClr>
                <a:srgbClr val="000000"/>
              </a:buClr>
              <a:buSzPts val="1800"/>
              <a:buFont typeface="Arial"/>
              <a:buChar char="●"/>
            </a:pPr>
            <a:r>
              <a:rPr lang="en-US" sz="1800">
                <a:solidFill>
                  <a:srgbClr val="000000"/>
                </a:solidFill>
                <a:latin typeface="Arial"/>
                <a:ea typeface="Arial"/>
                <a:cs typeface="Arial"/>
                <a:sym typeface="Arial"/>
              </a:rPr>
              <a:t>Utilizar o</a:t>
            </a:r>
            <a:r>
              <a:rPr i="1" lang="en-US" sz="1800">
                <a:solidFill>
                  <a:srgbClr val="000000"/>
                </a:solidFill>
                <a:latin typeface="Arial"/>
                <a:ea typeface="Arial"/>
                <a:cs typeface="Arial"/>
                <a:sym typeface="Arial"/>
              </a:rPr>
              <a:t> EIGEN-6C4</a:t>
            </a:r>
            <a:r>
              <a:rPr lang="en-US" sz="1800">
                <a:solidFill>
                  <a:srgbClr val="000000"/>
                </a:solidFill>
                <a:latin typeface="Arial"/>
                <a:ea typeface="Arial"/>
                <a:cs typeface="Arial"/>
                <a:sym typeface="Arial"/>
              </a:rPr>
              <a:t> no preenchimento dos clarões;</a:t>
            </a:r>
            <a:endParaRPr sz="1800">
              <a:solidFill>
                <a:srgbClr val="000000"/>
              </a:solidFill>
              <a:latin typeface="Arial"/>
              <a:ea typeface="Arial"/>
              <a:cs typeface="Arial"/>
              <a:sym typeface="Arial"/>
            </a:endParaRPr>
          </a:p>
          <a:p>
            <a:pPr indent="0" lvl="0" marL="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59000" y="2424200"/>
            <a:ext cx="9144000" cy="166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5100">
                <a:solidFill>
                  <a:srgbClr val="000000"/>
                </a:solidFill>
                <a:latin typeface="Arial"/>
                <a:ea typeface="Arial"/>
                <a:cs typeface="Arial"/>
                <a:sym typeface="Arial"/>
              </a:rPr>
              <a:t>Fundamentação Teórica</a:t>
            </a:r>
            <a:endParaRPr sz="5100">
              <a:solidFill>
                <a:srgbClr val="000000"/>
              </a:solidFill>
              <a:latin typeface="Arial"/>
              <a:ea typeface="Arial"/>
              <a:cs typeface="Arial"/>
              <a:sym typeface="Arial"/>
            </a:endParaRPr>
          </a:p>
        </p:txBody>
      </p:sp>
      <p:sp>
        <p:nvSpPr>
          <p:cNvPr id="268" name="Google Shape;268;p2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27"/>
          <p:cNvSpPr txBox="1"/>
          <p:nvPr>
            <p:ph idx="1" type="body"/>
          </p:nvPr>
        </p:nvSpPr>
        <p:spPr>
          <a:xfrm>
            <a:off x="0" y="669300"/>
            <a:ext cx="2484600" cy="524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Real:</a:t>
            </a:r>
            <a:endParaRPr sz="2000">
              <a:solidFill>
                <a:srgbClr val="000000"/>
              </a:solidFill>
              <a:latin typeface="Arial"/>
              <a:ea typeface="Arial"/>
              <a:cs typeface="Arial"/>
              <a:sym typeface="Arial"/>
            </a:endParaRPr>
          </a:p>
          <a:p>
            <a:pPr indent="0" lvl="0" marL="91440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276" name="Google Shape;276;p27"/>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277" name="Google Shape;277;p27"/>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278" name="Google Shape;278;p27"/>
          <p:cNvSpPr txBox="1"/>
          <p:nvPr/>
        </p:nvSpPr>
        <p:spPr>
          <a:xfrm>
            <a:off x="4209025" y="1144275"/>
            <a:ext cx="4875900" cy="5424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US" sz="2000"/>
              <a:t>Superfície física:</a:t>
            </a:r>
            <a:endParaRPr sz="2000"/>
          </a:p>
          <a:p>
            <a:pPr indent="-355600" lvl="1" marL="914400" rtl="0" algn="l">
              <a:lnSpc>
                <a:spcPct val="150000"/>
              </a:lnSpc>
              <a:spcBef>
                <a:spcPts val="0"/>
              </a:spcBef>
              <a:spcAft>
                <a:spcPts val="0"/>
              </a:spcAft>
              <a:buSzPts val="2000"/>
              <a:buChar char="○"/>
            </a:pPr>
            <a:r>
              <a:rPr lang="en-US" sz="2000"/>
              <a:t>Formato irregular;</a:t>
            </a:r>
            <a:endParaRPr sz="2000"/>
          </a:p>
          <a:p>
            <a:pPr indent="-355600" lvl="1" marL="914400" rtl="0" algn="l">
              <a:lnSpc>
                <a:spcPct val="150000"/>
              </a:lnSpc>
              <a:spcBef>
                <a:spcPts val="0"/>
              </a:spcBef>
              <a:spcAft>
                <a:spcPts val="0"/>
              </a:spcAft>
              <a:buSzPts val="2000"/>
              <a:buChar char="○"/>
            </a:pPr>
            <a:r>
              <a:rPr lang="en-US" sz="2000"/>
              <a:t>Representação matemática complexa;</a:t>
            </a:r>
            <a:endParaRPr sz="2000"/>
          </a:p>
          <a:p>
            <a:pPr indent="-355600" lvl="1" marL="914400" rtl="0" algn="l">
              <a:lnSpc>
                <a:spcPct val="150000"/>
              </a:lnSpc>
              <a:spcBef>
                <a:spcPts val="0"/>
              </a:spcBef>
              <a:spcAft>
                <a:spcPts val="0"/>
              </a:spcAft>
              <a:buSzPts val="2000"/>
              <a:buChar char="○"/>
            </a:pPr>
            <a:r>
              <a:rPr lang="en-US" sz="2000"/>
              <a:t>Ondulações acompanham as variações gravimétricas;</a:t>
            </a:r>
            <a:endParaRPr sz="2000"/>
          </a:p>
          <a:p>
            <a:pPr indent="0" lvl="0" marL="0" rtl="0" algn="l">
              <a:lnSpc>
                <a:spcPct val="150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457200" rtl="0" algn="l">
              <a:lnSpc>
                <a:spcPct val="115000"/>
              </a:lnSpc>
              <a:spcBef>
                <a:spcPts val="0"/>
              </a:spcBef>
              <a:spcAft>
                <a:spcPts val="0"/>
              </a:spcAft>
              <a:buNone/>
            </a:pPr>
            <a:r>
              <a:t/>
            </a:r>
            <a:endParaRPr sz="2000"/>
          </a:p>
          <a:p>
            <a:pPr indent="0" lvl="0" marL="914400" rtl="0" algn="l">
              <a:spcBef>
                <a:spcPts val="0"/>
              </a:spcBef>
              <a:spcAft>
                <a:spcPts val="0"/>
              </a:spcAft>
              <a:buNone/>
            </a:pPr>
            <a:r>
              <a:t/>
            </a:r>
            <a:endParaRPr sz="2000"/>
          </a:p>
          <a:p>
            <a:pPr indent="0" lvl="0" marL="91440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91440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914400" rtl="0" algn="l">
              <a:spcBef>
                <a:spcPts val="0"/>
              </a:spcBef>
              <a:spcAft>
                <a:spcPts val="0"/>
              </a:spcAft>
              <a:buNone/>
            </a:pPr>
            <a:r>
              <a:rPr lang="en-US" sz="2000"/>
              <a:t> </a:t>
            </a:r>
            <a:endParaRPr sz="2000"/>
          </a:p>
          <a:p>
            <a:pPr indent="457200" lvl="0" marL="2286000" rtl="0" algn="l">
              <a:spcBef>
                <a:spcPts val="0"/>
              </a:spcBef>
              <a:spcAft>
                <a:spcPts val="0"/>
              </a:spcAft>
              <a:buNone/>
            </a:pPr>
            <a:r>
              <a:t/>
            </a:r>
            <a:endParaRPr sz="2000"/>
          </a:p>
        </p:txBody>
      </p:sp>
      <p:pic>
        <p:nvPicPr>
          <p:cNvPr id="279" name="Google Shape;279;p27"/>
          <p:cNvPicPr preferRelativeResize="0"/>
          <p:nvPr/>
        </p:nvPicPr>
        <p:blipFill>
          <a:blip r:embed="rId5">
            <a:alphaModFix/>
          </a:blip>
          <a:stretch>
            <a:fillRect/>
          </a:stretch>
        </p:blipFill>
        <p:spPr>
          <a:xfrm>
            <a:off x="386425" y="1562525"/>
            <a:ext cx="3822600" cy="3769400"/>
          </a:xfrm>
          <a:prstGeom prst="rect">
            <a:avLst/>
          </a:prstGeom>
          <a:noFill/>
          <a:ln>
            <a:noFill/>
          </a:ln>
        </p:spPr>
      </p:pic>
      <p:sp>
        <p:nvSpPr>
          <p:cNvPr id="280" name="Google Shape;280;p27"/>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sp>
        <p:nvSpPr>
          <p:cNvPr id="281" name="Google Shape;281;p27"/>
          <p:cNvSpPr txBox="1"/>
          <p:nvPr/>
        </p:nvSpPr>
        <p:spPr>
          <a:xfrm>
            <a:off x="1035011" y="511765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6"/>
              </a:rPr>
              <a:t>http://icgem.gfz-potsdam.de/calcgrid</a:t>
            </a:r>
            <a:endParaRPr sz="11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88" name="Google Shape;288;p28"/>
          <p:cNvSpPr txBox="1"/>
          <p:nvPr>
            <p:ph idx="1" type="body"/>
          </p:nvPr>
        </p:nvSpPr>
        <p:spPr>
          <a:xfrm>
            <a:off x="0" y="669300"/>
            <a:ext cx="2484600" cy="524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Real:</a:t>
            </a:r>
            <a:endParaRPr sz="2000">
              <a:solidFill>
                <a:srgbClr val="000000"/>
              </a:solidFill>
              <a:latin typeface="Arial"/>
              <a:ea typeface="Arial"/>
              <a:cs typeface="Arial"/>
              <a:sym typeface="Arial"/>
            </a:endParaRPr>
          </a:p>
          <a:p>
            <a:pPr indent="0" lvl="0" marL="91440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289" name="Google Shape;289;p28"/>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290" name="Google Shape;290;p28"/>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291" name="Google Shape;291;p28"/>
          <p:cNvSpPr txBox="1"/>
          <p:nvPr/>
        </p:nvSpPr>
        <p:spPr>
          <a:xfrm>
            <a:off x="4209025" y="1144275"/>
            <a:ext cx="4875900" cy="54249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US" sz="2000"/>
              <a:t>Superfície física:</a:t>
            </a:r>
            <a:endParaRPr sz="2000"/>
          </a:p>
          <a:p>
            <a:pPr indent="-355600" lvl="1" marL="914400" rtl="0" algn="l">
              <a:lnSpc>
                <a:spcPct val="150000"/>
              </a:lnSpc>
              <a:spcBef>
                <a:spcPts val="0"/>
              </a:spcBef>
              <a:spcAft>
                <a:spcPts val="0"/>
              </a:spcAft>
              <a:buSzPts val="2000"/>
              <a:buChar char="○"/>
            </a:pPr>
            <a:r>
              <a:rPr lang="en-US" sz="2000"/>
              <a:t>Formato irregular;</a:t>
            </a:r>
            <a:endParaRPr sz="2000"/>
          </a:p>
          <a:p>
            <a:pPr indent="-355600" lvl="1" marL="914400" rtl="0" algn="l">
              <a:lnSpc>
                <a:spcPct val="150000"/>
              </a:lnSpc>
              <a:spcBef>
                <a:spcPts val="0"/>
              </a:spcBef>
              <a:spcAft>
                <a:spcPts val="0"/>
              </a:spcAft>
              <a:buSzPts val="2000"/>
              <a:buChar char="○"/>
            </a:pPr>
            <a:r>
              <a:rPr lang="en-US" sz="2000"/>
              <a:t>Representação matemática complexa;</a:t>
            </a:r>
            <a:endParaRPr sz="2000"/>
          </a:p>
          <a:p>
            <a:pPr indent="-355600" lvl="1" marL="914400" rtl="0" algn="l">
              <a:lnSpc>
                <a:spcPct val="150000"/>
              </a:lnSpc>
              <a:spcBef>
                <a:spcPts val="0"/>
              </a:spcBef>
              <a:spcAft>
                <a:spcPts val="0"/>
              </a:spcAft>
              <a:buSzPts val="2000"/>
              <a:buChar char="○"/>
            </a:pPr>
            <a:r>
              <a:rPr lang="en-US" sz="2000"/>
              <a:t>Ondulações acompanham as variações gravimétricas;</a:t>
            </a:r>
            <a:endParaRPr sz="2000"/>
          </a:p>
          <a:p>
            <a:pPr indent="0" lvl="0" marL="0" rtl="0" algn="l">
              <a:lnSpc>
                <a:spcPct val="150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Superfície equipotencial:</a:t>
            </a:r>
            <a:endParaRPr sz="2000"/>
          </a:p>
          <a:p>
            <a:pPr indent="-355600" lvl="1" marL="914400" rtl="0" algn="l">
              <a:lnSpc>
                <a:spcPct val="115000"/>
              </a:lnSpc>
              <a:spcBef>
                <a:spcPts val="0"/>
              </a:spcBef>
              <a:spcAft>
                <a:spcPts val="0"/>
              </a:spcAft>
              <a:buSzPts val="2000"/>
              <a:buChar char="○"/>
            </a:pPr>
            <a:r>
              <a:rPr lang="en-US" sz="2000"/>
              <a:t>Geoide:	</a:t>
            </a:r>
            <a:endParaRPr sz="2000"/>
          </a:p>
          <a:p>
            <a:pPr indent="-355600" lvl="2" marL="1371600" rtl="0" algn="l">
              <a:lnSpc>
                <a:spcPct val="115000"/>
              </a:lnSpc>
              <a:spcBef>
                <a:spcPts val="0"/>
              </a:spcBef>
              <a:spcAft>
                <a:spcPts val="0"/>
              </a:spcAft>
              <a:buSzPts val="2000"/>
              <a:buChar char="■"/>
            </a:pPr>
            <a:r>
              <a:rPr lang="en-US" sz="2000">
                <a:solidFill>
                  <a:srgbClr val="202634"/>
                </a:solidFill>
              </a:rPr>
              <a:t>Superfície que representa o nível médio dos mares  </a:t>
            </a:r>
            <a:endParaRPr sz="2000"/>
          </a:p>
          <a:p>
            <a:pPr indent="0" lvl="0" marL="914400" rtl="0" algn="l">
              <a:spcBef>
                <a:spcPts val="0"/>
              </a:spcBef>
              <a:spcAft>
                <a:spcPts val="0"/>
              </a:spcAft>
              <a:buNone/>
            </a:pPr>
            <a:r>
              <a:t/>
            </a:r>
            <a:endParaRPr sz="2000"/>
          </a:p>
          <a:p>
            <a:pPr indent="0" lvl="0" marL="91440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91440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914400" rtl="0" algn="l">
              <a:spcBef>
                <a:spcPts val="0"/>
              </a:spcBef>
              <a:spcAft>
                <a:spcPts val="0"/>
              </a:spcAft>
              <a:buNone/>
            </a:pPr>
            <a:r>
              <a:rPr lang="en-US" sz="2000"/>
              <a:t> </a:t>
            </a:r>
            <a:endParaRPr sz="2000"/>
          </a:p>
          <a:p>
            <a:pPr indent="457200" lvl="0" marL="2286000" rtl="0" algn="l">
              <a:spcBef>
                <a:spcPts val="0"/>
              </a:spcBef>
              <a:spcAft>
                <a:spcPts val="0"/>
              </a:spcAft>
              <a:buNone/>
            </a:pPr>
            <a:r>
              <a:t/>
            </a:r>
            <a:endParaRPr sz="2000"/>
          </a:p>
        </p:txBody>
      </p:sp>
      <p:pic>
        <p:nvPicPr>
          <p:cNvPr id="292" name="Google Shape;292;p28"/>
          <p:cNvPicPr preferRelativeResize="0"/>
          <p:nvPr/>
        </p:nvPicPr>
        <p:blipFill>
          <a:blip r:embed="rId5">
            <a:alphaModFix/>
          </a:blip>
          <a:stretch>
            <a:fillRect/>
          </a:stretch>
        </p:blipFill>
        <p:spPr>
          <a:xfrm>
            <a:off x="386425" y="1562525"/>
            <a:ext cx="3822600" cy="3769400"/>
          </a:xfrm>
          <a:prstGeom prst="rect">
            <a:avLst/>
          </a:prstGeom>
          <a:noFill/>
          <a:ln>
            <a:noFill/>
          </a:ln>
        </p:spPr>
      </p:pic>
      <p:sp>
        <p:nvSpPr>
          <p:cNvPr id="293" name="Google Shape;293;p28"/>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sp>
        <p:nvSpPr>
          <p:cNvPr id="294" name="Google Shape;294;p28"/>
          <p:cNvSpPr txBox="1"/>
          <p:nvPr/>
        </p:nvSpPr>
        <p:spPr>
          <a:xfrm>
            <a:off x="1035011" y="511765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6"/>
              </a:rPr>
              <a:t>http://icgem.gfz-potsdam.de/calcgrid</a:t>
            </a:r>
            <a:endParaRPr sz="11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01" name="Google Shape;301;p29"/>
          <p:cNvSpPr txBox="1"/>
          <p:nvPr>
            <p:ph idx="1" type="body"/>
          </p:nvPr>
        </p:nvSpPr>
        <p:spPr>
          <a:xfrm>
            <a:off x="0" y="669350"/>
            <a:ext cx="9144000" cy="415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Real:</a:t>
            </a:r>
            <a:endParaRPr sz="2000">
              <a:solidFill>
                <a:srgbClr val="000000"/>
              </a:solidFill>
              <a:latin typeface="Arial"/>
              <a:ea typeface="Arial"/>
              <a:cs typeface="Arial"/>
              <a:sym typeface="Arial"/>
            </a:endParaRPr>
          </a:p>
        </p:txBody>
      </p:sp>
      <p:pic>
        <p:nvPicPr>
          <p:cNvPr id="302" name="Google Shape;302;p29"/>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303" name="Google Shape;303;p29"/>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304" name="Google Shape;304;p29"/>
          <p:cNvSpPr txBox="1"/>
          <p:nvPr>
            <p:ph idx="1" type="body"/>
          </p:nvPr>
        </p:nvSpPr>
        <p:spPr>
          <a:xfrm>
            <a:off x="0" y="1063646"/>
            <a:ext cx="9144000" cy="612000"/>
          </a:xfrm>
          <a:prstGeom prst="rect">
            <a:avLst/>
          </a:prstGeom>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Potencial de gravidade (W):</a:t>
            </a:r>
            <a:endParaRPr sz="2000">
              <a:solidFill>
                <a:srgbClr val="000000"/>
              </a:solidFill>
              <a:latin typeface="Arial"/>
              <a:ea typeface="Arial"/>
              <a:cs typeface="Arial"/>
              <a:sym typeface="Arial"/>
            </a:endParaRPr>
          </a:p>
          <a:p>
            <a:pPr indent="-355600" lvl="1" marL="9144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W = V + 𝚽:</a:t>
            </a:r>
            <a:endParaRPr sz="2000">
              <a:solidFill>
                <a:srgbClr val="000000"/>
              </a:solidFill>
              <a:latin typeface="Arial"/>
              <a:ea typeface="Arial"/>
              <a:cs typeface="Arial"/>
              <a:sym typeface="Arial"/>
            </a:endParaRPr>
          </a:p>
        </p:txBody>
      </p:sp>
      <p:sp>
        <p:nvSpPr>
          <p:cNvPr id="305" name="Google Shape;305;p29"/>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pic>
        <p:nvPicPr>
          <p:cNvPr id="306" name="Google Shape;306;p29"/>
          <p:cNvPicPr preferRelativeResize="0"/>
          <p:nvPr/>
        </p:nvPicPr>
        <p:blipFill>
          <a:blip r:embed="rId5">
            <a:alphaModFix/>
          </a:blip>
          <a:stretch>
            <a:fillRect/>
          </a:stretch>
        </p:blipFill>
        <p:spPr>
          <a:xfrm>
            <a:off x="725988" y="1193100"/>
            <a:ext cx="850275" cy="838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30"/>
          <p:cNvSpPr txBox="1"/>
          <p:nvPr>
            <p:ph idx="1" type="body"/>
          </p:nvPr>
        </p:nvSpPr>
        <p:spPr>
          <a:xfrm>
            <a:off x="0" y="669350"/>
            <a:ext cx="9144000" cy="415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Real:</a:t>
            </a:r>
            <a:endParaRPr sz="2000">
              <a:solidFill>
                <a:srgbClr val="000000"/>
              </a:solidFill>
              <a:latin typeface="Arial"/>
              <a:ea typeface="Arial"/>
              <a:cs typeface="Arial"/>
              <a:sym typeface="Arial"/>
            </a:endParaRPr>
          </a:p>
        </p:txBody>
      </p:sp>
      <p:pic>
        <p:nvPicPr>
          <p:cNvPr id="314" name="Google Shape;314;p30"/>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315" name="Google Shape;315;p30"/>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316" name="Google Shape;316;p30"/>
          <p:cNvSpPr txBox="1"/>
          <p:nvPr/>
        </p:nvSpPr>
        <p:spPr>
          <a:xfrm>
            <a:off x="-65000" y="2003217"/>
            <a:ext cx="4578000" cy="483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gravitacional (V):</a:t>
            </a:r>
            <a:endParaRPr sz="1800"/>
          </a:p>
          <a:p>
            <a:pPr indent="-342900" lvl="1" marL="914400" rtl="0" algn="l">
              <a:lnSpc>
                <a:spcPct val="115000"/>
              </a:lnSpc>
              <a:spcBef>
                <a:spcPts val="0"/>
              </a:spcBef>
              <a:spcAft>
                <a:spcPts val="0"/>
              </a:spcAft>
              <a:buSzPts val="1800"/>
              <a:buChar char="○"/>
            </a:pPr>
            <a:r>
              <a:rPr lang="en-US" sz="1800"/>
              <a:t>É a componente gravitacional de W;</a:t>
            </a:r>
            <a:endParaRPr sz="1800"/>
          </a:p>
          <a:p>
            <a:pPr indent="-342900" lvl="1" marL="914400" rtl="0" algn="l">
              <a:lnSpc>
                <a:spcPct val="115000"/>
              </a:lnSpc>
              <a:spcBef>
                <a:spcPts val="0"/>
              </a:spcBef>
              <a:spcAft>
                <a:spcPts val="0"/>
              </a:spcAft>
              <a:buSzPts val="1800"/>
              <a:buChar char="○"/>
            </a:pPr>
            <a:r>
              <a:rPr lang="en-US" sz="1800"/>
              <a:t>Está relacionado a interação entre massas;</a:t>
            </a:r>
            <a:endParaRPr sz="1800"/>
          </a:p>
          <a:p>
            <a:pPr indent="-342900" lvl="1" marL="914400" rtl="0" algn="l">
              <a:lnSpc>
                <a:spcPct val="115000"/>
              </a:lnSpc>
              <a:spcBef>
                <a:spcPts val="0"/>
              </a:spcBef>
              <a:spcAft>
                <a:spcPts val="0"/>
              </a:spcAft>
              <a:buSzPts val="1800"/>
              <a:buChar char="○"/>
            </a:pPr>
            <a:r>
              <a:rPr lang="en-US" sz="1800"/>
              <a:t>∇² V = 0, potencial harmônico;</a:t>
            </a:r>
            <a:endParaRPr sz="1800"/>
          </a:p>
          <a:p>
            <a:pPr indent="0" lvl="0" marL="1828800" rtl="0" algn="l">
              <a:spcBef>
                <a:spcPts val="0"/>
              </a:spcBef>
              <a:spcAft>
                <a:spcPts val="0"/>
              </a:spcAft>
              <a:buNone/>
            </a:pPr>
            <a:r>
              <a:t/>
            </a:r>
            <a:endParaRPr sz="2000"/>
          </a:p>
          <a:p>
            <a:pPr indent="0" lvl="0" marL="0" rtl="0" algn="l">
              <a:spcBef>
                <a:spcPts val="0"/>
              </a:spcBef>
              <a:spcAft>
                <a:spcPts val="0"/>
              </a:spcAft>
              <a:buNone/>
            </a:pPr>
            <a:r>
              <a:rPr lang="en-US" sz="2000"/>
              <a:t>               </a:t>
            </a:r>
            <a:endParaRPr baseline="-25000" sz="2000"/>
          </a:p>
          <a:p>
            <a:pPr indent="0" lvl="0" marL="0" rtl="0" algn="l">
              <a:spcBef>
                <a:spcPts val="0"/>
              </a:spcBef>
              <a:spcAft>
                <a:spcPts val="0"/>
              </a:spcAft>
              <a:buNone/>
            </a:pPr>
            <a:r>
              <a:t/>
            </a:r>
            <a:endParaRPr sz="1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914400" rtl="0" algn="l">
              <a:lnSpc>
                <a:spcPct val="115000"/>
              </a:lnSpc>
              <a:spcBef>
                <a:spcPts val="0"/>
              </a:spcBef>
              <a:spcAft>
                <a:spcPts val="0"/>
              </a:spcAft>
              <a:buNone/>
            </a:pPr>
            <a:r>
              <a:t/>
            </a:r>
            <a:endParaRPr sz="1600"/>
          </a:p>
        </p:txBody>
      </p:sp>
      <p:sp>
        <p:nvSpPr>
          <p:cNvPr id="317" name="Google Shape;317;p30"/>
          <p:cNvSpPr txBox="1"/>
          <p:nvPr>
            <p:ph idx="1" type="body"/>
          </p:nvPr>
        </p:nvSpPr>
        <p:spPr>
          <a:xfrm>
            <a:off x="0" y="1063646"/>
            <a:ext cx="9144000" cy="612000"/>
          </a:xfrm>
          <a:prstGeom prst="rect">
            <a:avLst/>
          </a:prstGeom>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Potencial de gravidade (W):</a:t>
            </a:r>
            <a:endParaRPr sz="2000">
              <a:solidFill>
                <a:srgbClr val="000000"/>
              </a:solidFill>
              <a:latin typeface="Arial"/>
              <a:ea typeface="Arial"/>
              <a:cs typeface="Arial"/>
              <a:sym typeface="Arial"/>
            </a:endParaRPr>
          </a:p>
          <a:p>
            <a:pPr indent="-355600" lvl="1" marL="9144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W = V + 𝚽:</a:t>
            </a:r>
            <a:endParaRPr sz="2000">
              <a:solidFill>
                <a:srgbClr val="000000"/>
              </a:solidFill>
              <a:latin typeface="Arial"/>
              <a:ea typeface="Arial"/>
              <a:cs typeface="Arial"/>
              <a:sym typeface="Arial"/>
            </a:endParaRPr>
          </a:p>
        </p:txBody>
      </p:sp>
      <p:sp>
        <p:nvSpPr>
          <p:cNvPr id="318" name="Google Shape;318;p30"/>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pic>
        <p:nvPicPr>
          <p:cNvPr id="319" name="Google Shape;319;p30"/>
          <p:cNvPicPr preferRelativeResize="0"/>
          <p:nvPr/>
        </p:nvPicPr>
        <p:blipFill>
          <a:blip r:embed="rId5">
            <a:alphaModFix/>
          </a:blip>
          <a:stretch>
            <a:fillRect/>
          </a:stretch>
        </p:blipFill>
        <p:spPr>
          <a:xfrm>
            <a:off x="725988" y="1193100"/>
            <a:ext cx="850275" cy="838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31"/>
          <p:cNvSpPr txBox="1"/>
          <p:nvPr>
            <p:ph idx="1" type="body"/>
          </p:nvPr>
        </p:nvSpPr>
        <p:spPr>
          <a:xfrm>
            <a:off x="0" y="669350"/>
            <a:ext cx="9144000" cy="415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Real:</a:t>
            </a:r>
            <a:endParaRPr sz="2000">
              <a:solidFill>
                <a:srgbClr val="000000"/>
              </a:solidFill>
              <a:latin typeface="Arial"/>
              <a:ea typeface="Arial"/>
              <a:cs typeface="Arial"/>
              <a:sym typeface="Arial"/>
            </a:endParaRPr>
          </a:p>
        </p:txBody>
      </p:sp>
      <p:pic>
        <p:nvPicPr>
          <p:cNvPr id="327" name="Google Shape;327;p31"/>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328" name="Google Shape;328;p31"/>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329" name="Google Shape;329;p31"/>
          <p:cNvSpPr txBox="1"/>
          <p:nvPr/>
        </p:nvSpPr>
        <p:spPr>
          <a:xfrm>
            <a:off x="-65000" y="2003217"/>
            <a:ext cx="4578000" cy="483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gravitacional (V):</a:t>
            </a:r>
            <a:endParaRPr sz="1800"/>
          </a:p>
          <a:p>
            <a:pPr indent="-342900" lvl="1" marL="914400" rtl="0" algn="l">
              <a:lnSpc>
                <a:spcPct val="115000"/>
              </a:lnSpc>
              <a:spcBef>
                <a:spcPts val="0"/>
              </a:spcBef>
              <a:spcAft>
                <a:spcPts val="0"/>
              </a:spcAft>
              <a:buSzPts val="1800"/>
              <a:buChar char="○"/>
            </a:pPr>
            <a:r>
              <a:rPr lang="en-US" sz="1800"/>
              <a:t>É a componente gravitacional de W;</a:t>
            </a:r>
            <a:endParaRPr sz="1800"/>
          </a:p>
          <a:p>
            <a:pPr indent="-342900" lvl="1" marL="914400" rtl="0" algn="l">
              <a:lnSpc>
                <a:spcPct val="115000"/>
              </a:lnSpc>
              <a:spcBef>
                <a:spcPts val="0"/>
              </a:spcBef>
              <a:spcAft>
                <a:spcPts val="0"/>
              </a:spcAft>
              <a:buSzPts val="1800"/>
              <a:buChar char="○"/>
            </a:pPr>
            <a:r>
              <a:rPr lang="en-US" sz="1800"/>
              <a:t>Está relacionado a interação entre massas;</a:t>
            </a:r>
            <a:endParaRPr sz="1800"/>
          </a:p>
          <a:p>
            <a:pPr indent="-342900" lvl="1" marL="914400" rtl="0" algn="l">
              <a:lnSpc>
                <a:spcPct val="115000"/>
              </a:lnSpc>
              <a:spcBef>
                <a:spcPts val="0"/>
              </a:spcBef>
              <a:spcAft>
                <a:spcPts val="0"/>
              </a:spcAft>
              <a:buSzPts val="1800"/>
              <a:buChar char="○"/>
            </a:pPr>
            <a:r>
              <a:rPr lang="en-US" sz="1800"/>
              <a:t>∇² V = 0, potencial harmônico;</a:t>
            </a:r>
            <a:endParaRPr sz="1800"/>
          </a:p>
          <a:p>
            <a:pPr indent="0" lvl="0" marL="1828800" rtl="0" algn="l">
              <a:spcBef>
                <a:spcPts val="0"/>
              </a:spcBef>
              <a:spcAft>
                <a:spcPts val="0"/>
              </a:spcAft>
              <a:buNone/>
            </a:pPr>
            <a:r>
              <a:t/>
            </a:r>
            <a:endParaRPr sz="2000"/>
          </a:p>
          <a:p>
            <a:pPr indent="0" lvl="0" marL="0" rtl="0" algn="l">
              <a:spcBef>
                <a:spcPts val="0"/>
              </a:spcBef>
              <a:spcAft>
                <a:spcPts val="0"/>
              </a:spcAft>
              <a:buNone/>
            </a:pPr>
            <a:r>
              <a:rPr lang="en-US" sz="2000"/>
              <a:t>               </a:t>
            </a:r>
            <a:endParaRPr baseline="-25000" sz="2000"/>
          </a:p>
          <a:p>
            <a:pPr indent="0" lvl="0" marL="0" rtl="0" algn="l">
              <a:spcBef>
                <a:spcPts val="0"/>
              </a:spcBef>
              <a:spcAft>
                <a:spcPts val="0"/>
              </a:spcAft>
              <a:buNone/>
            </a:pPr>
            <a:r>
              <a:t/>
            </a:r>
            <a:endParaRPr sz="1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330200" lvl="0" marL="914400" rtl="0" algn="l">
              <a:lnSpc>
                <a:spcPct val="115000"/>
              </a:lnSpc>
              <a:spcBef>
                <a:spcPts val="0"/>
              </a:spcBef>
              <a:spcAft>
                <a:spcPts val="0"/>
              </a:spcAft>
              <a:buSzPts val="1600"/>
              <a:buChar char="❏"/>
            </a:pPr>
            <a:r>
              <a:rPr lang="en-US" sz="1600"/>
              <a:t>G - constante de gravitação universal;</a:t>
            </a:r>
            <a:endParaRPr sz="1600"/>
          </a:p>
          <a:p>
            <a:pPr indent="-330200" lvl="0" marL="914400" rtl="0" algn="l">
              <a:lnSpc>
                <a:spcPct val="115000"/>
              </a:lnSpc>
              <a:spcBef>
                <a:spcPts val="0"/>
              </a:spcBef>
              <a:spcAft>
                <a:spcPts val="0"/>
              </a:spcAft>
              <a:buSzPts val="1600"/>
              <a:buChar char="❏"/>
            </a:pPr>
            <a:r>
              <a:rPr lang="en-US" sz="1600"/>
              <a:t>v - volume da Terra Real;</a:t>
            </a:r>
            <a:endParaRPr sz="1600"/>
          </a:p>
          <a:p>
            <a:pPr indent="-330200" lvl="0" marL="914400" rtl="0" algn="l">
              <a:lnSpc>
                <a:spcPct val="115000"/>
              </a:lnSpc>
              <a:spcBef>
                <a:spcPts val="0"/>
              </a:spcBef>
              <a:spcAft>
                <a:spcPts val="0"/>
              </a:spcAft>
              <a:buSzPts val="1600"/>
              <a:buChar char="❏"/>
            </a:pPr>
            <a:r>
              <a:rPr lang="en-US" sz="1600"/>
              <a:t>r - distância do ponto a dv; </a:t>
            </a:r>
            <a:endParaRPr sz="1600"/>
          </a:p>
          <a:p>
            <a:pPr indent="-330200" lvl="0" marL="914400" rtl="0" algn="l">
              <a:lnSpc>
                <a:spcPct val="115000"/>
              </a:lnSpc>
              <a:spcBef>
                <a:spcPts val="0"/>
              </a:spcBef>
              <a:spcAft>
                <a:spcPts val="0"/>
              </a:spcAft>
              <a:buSzPts val="1600"/>
              <a:buChar char="❏"/>
            </a:pPr>
            <a:r>
              <a:rPr lang="en-US" sz="1600"/>
              <a:t>⍴ - distribuição de densidade interna da Terra Real.</a:t>
            </a:r>
            <a:endParaRPr sz="1600"/>
          </a:p>
        </p:txBody>
      </p:sp>
      <p:sp>
        <p:nvSpPr>
          <p:cNvPr id="330" name="Google Shape;330;p31"/>
          <p:cNvSpPr txBox="1"/>
          <p:nvPr>
            <p:ph idx="1" type="body"/>
          </p:nvPr>
        </p:nvSpPr>
        <p:spPr>
          <a:xfrm>
            <a:off x="0" y="1063646"/>
            <a:ext cx="9144000" cy="612000"/>
          </a:xfrm>
          <a:prstGeom prst="rect">
            <a:avLst/>
          </a:prstGeom>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Potencial de gravidade (W):</a:t>
            </a:r>
            <a:endParaRPr sz="2000">
              <a:solidFill>
                <a:srgbClr val="000000"/>
              </a:solidFill>
              <a:latin typeface="Arial"/>
              <a:ea typeface="Arial"/>
              <a:cs typeface="Arial"/>
              <a:sym typeface="Arial"/>
            </a:endParaRPr>
          </a:p>
          <a:p>
            <a:pPr indent="-355600" lvl="1" marL="9144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W = V + 𝚽:</a:t>
            </a:r>
            <a:endParaRPr sz="2000">
              <a:solidFill>
                <a:srgbClr val="000000"/>
              </a:solidFill>
              <a:latin typeface="Arial"/>
              <a:ea typeface="Arial"/>
              <a:cs typeface="Arial"/>
              <a:sym typeface="Arial"/>
            </a:endParaRPr>
          </a:p>
        </p:txBody>
      </p:sp>
      <p:sp>
        <p:nvSpPr>
          <p:cNvPr id="331" name="Google Shape;331;p31"/>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pic>
        <p:nvPicPr>
          <p:cNvPr id="332" name="Google Shape;332;p31"/>
          <p:cNvPicPr preferRelativeResize="0"/>
          <p:nvPr/>
        </p:nvPicPr>
        <p:blipFill>
          <a:blip r:embed="rId5">
            <a:alphaModFix/>
          </a:blip>
          <a:stretch>
            <a:fillRect/>
          </a:stretch>
        </p:blipFill>
        <p:spPr>
          <a:xfrm>
            <a:off x="725988" y="1193100"/>
            <a:ext cx="850275" cy="838450"/>
          </a:xfrm>
          <a:prstGeom prst="rect">
            <a:avLst/>
          </a:prstGeom>
          <a:noFill/>
          <a:ln>
            <a:noFill/>
          </a:ln>
        </p:spPr>
      </p:pic>
      <p:pic>
        <p:nvPicPr>
          <p:cNvPr id="333" name="Google Shape;333;p31"/>
          <p:cNvPicPr preferRelativeResize="0"/>
          <p:nvPr/>
        </p:nvPicPr>
        <p:blipFill>
          <a:blip r:embed="rId6">
            <a:alphaModFix/>
          </a:blip>
          <a:stretch>
            <a:fillRect/>
          </a:stretch>
        </p:blipFill>
        <p:spPr>
          <a:xfrm>
            <a:off x="1350875" y="4266671"/>
            <a:ext cx="2028825" cy="523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32"/>
          <p:cNvSpPr txBox="1"/>
          <p:nvPr>
            <p:ph idx="1" type="body"/>
          </p:nvPr>
        </p:nvSpPr>
        <p:spPr>
          <a:xfrm>
            <a:off x="0" y="669350"/>
            <a:ext cx="9144000" cy="415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Real:</a:t>
            </a:r>
            <a:endParaRPr sz="2000">
              <a:solidFill>
                <a:srgbClr val="000000"/>
              </a:solidFill>
              <a:latin typeface="Arial"/>
              <a:ea typeface="Arial"/>
              <a:cs typeface="Arial"/>
              <a:sym typeface="Arial"/>
            </a:endParaRPr>
          </a:p>
        </p:txBody>
      </p:sp>
      <p:pic>
        <p:nvPicPr>
          <p:cNvPr id="341" name="Google Shape;341;p32"/>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342" name="Google Shape;342;p32"/>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343" name="Google Shape;343;p32"/>
          <p:cNvSpPr txBox="1"/>
          <p:nvPr/>
        </p:nvSpPr>
        <p:spPr>
          <a:xfrm>
            <a:off x="-65000" y="2003235"/>
            <a:ext cx="4578000" cy="483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gravitacional (V):</a:t>
            </a:r>
            <a:endParaRPr sz="1800"/>
          </a:p>
          <a:p>
            <a:pPr indent="-342900" lvl="1" marL="914400" rtl="0" algn="l">
              <a:lnSpc>
                <a:spcPct val="115000"/>
              </a:lnSpc>
              <a:spcBef>
                <a:spcPts val="0"/>
              </a:spcBef>
              <a:spcAft>
                <a:spcPts val="0"/>
              </a:spcAft>
              <a:buSzPts val="1800"/>
              <a:buChar char="○"/>
            </a:pPr>
            <a:r>
              <a:rPr lang="en-US" sz="1800"/>
              <a:t>É a componente gravitacional de W;</a:t>
            </a:r>
            <a:endParaRPr sz="1800"/>
          </a:p>
          <a:p>
            <a:pPr indent="-342900" lvl="1" marL="914400" rtl="0" algn="l">
              <a:lnSpc>
                <a:spcPct val="115000"/>
              </a:lnSpc>
              <a:spcBef>
                <a:spcPts val="0"/>
              </a:spcBef>
              <a:spcAft>
                <a:spcPts val="0"/>
              </a:spcAft>
              <a:buSzPts val="1800"/>
              <a:buChar char="○"/>
            </a:pPr>
            <a:r>
              <a:rPr lang="en-US" sz="1800"/>
              <a:t>Está relacionado a interação entre massas;</a:t>
            </a:r>
            <a:endParaRPr sz="1800"/>
          </a:p>
          <a:p>
            <a:pPr indent="-342900" lvl="1" marL="914400" rtl="0" algn="l">
              <a:lnSpc>
                <a:spcPct val="115000"/>
              </a:lnSpc>
              <a:spcBef>
                <a:spcPts val="0"/>
              </a:spcBef>
              <a:spcAft>
                <a:spcPts val="0"/>
              </a:spcAft>
              <a:buSzPts val="1800"/>
              <a:buChar char="○"/>
            </a:pPr>
            <a:r>
              <a:rPr lang="en-US" sz="1800"/>
              <a:t>∇² V = 0, potencial harmônico;</a:t>
            </a:r>
            <a:endParaRPr sz="1800"/>
          </a:p>
          <a:p>
            <a:pPr indent="0" lvl="0" marL="1828800" rtl="0" algn="l">
              <a:spcBef>
                <a:spcPts val="0"/>
              </a:spcBef>
              <a:spcAft>
                <a:spcPts val="0"/>
              </a:spcAft>
              <a:buNone/>
            </a:pPr>
            <a:r>
              <a:t/>
            </a:r>
            <a:endParaRPr sz="2000"/>
          </a:p>
          <a:p>
            <a:pPr indent="0" lvl="0" marL="1828800" rtl="0" algn="l">
              <a:spcBef>
                <a:spcPts val="0"/>
              </a:spcBef>
              <a:spcAft>
                <a:spcPts val="0"/>
              </a:spcAft>
              <a:buNone/>
            </a:pPr>
            <a:r>
              <a:t/>
            </a:r>
            <a:endParaRPr sz="2000"/>
          </a:p>
          <a:p>
            <a:pPr indent="0" lvl="0" marL="0" rtl="0" algn="l">
              <a:spcBef>
                <a:spcPts val="0"/>
              </a:spcBef>
              <a:spcAft>
                <a:spcPts val="0"/>
              </a:spcAft>
              <a:buNone/>
            </a:pPr>
            <a:r>
              <a:t/>
            </a:r>
            <a:endParaRPr sz="1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330200" lvl="0" marL="914400" rtl="0" algn="l">
              <a:lnSpc>
                <a:spcPct val="115000"/>
              </a:lnSpc>
              <a:spcBef>
                <a:spcPts val="0"/>
              </a:spcBef>
              <a:spcAft>
                <a:spcPts val="0"/>
              </a:spcAft>
              <a:buSzPts val="1600"/>
              <a:buChar char="❏"/>
            </a:pPr>
            <a:r>
              <a:rPr lang="en-US" sz="1600"/>
              <a:t>G - constante de gravitação universal;</a:t>
            </a:r>
            <a:endParaRPr sz="1600"/>
          </a:p>
          <a:p>
            <a:pPr indent="-330200" lvl="0" marL="914400" rtl="0" algn="l">
              <a:lnSpc>
                <a:spcPct val="115000"/>
              </a:lnSpc>
              <a:spcBef>
                <a:spcPts val="0"/>
              </a:spcBef>
              <a:spcAft>
                <a:spcPts val="0"/>
              </a:spcAft>
              <a:buSzPts val="1600"/>
              <a:buChar char="❏"/>
            </a:pPr>
            <a:r>
              <a:rPr lang="en-US" sz="1600"/>
              <a:t>v - volume da Terra Real;</a:t>
            </a:r>
            <a:endParaRPr sz="1600"/>
          </a:p>
          <a:p>
            <a:pPr indent="-330200" lvl="0" marL="914400" rtl="0" algn="l">
              <a:lnSpc>
                <a:spcPct val="115000"/>
              </a:lnSpc>
              <a:spcBef>
                <a:spcPts val="0"/>
              </a:spcBef>
              <a:spcAft>
                <a:spcPts val="0"/>
              </a:spcAft>
              <a:buSzPts val="1600"/>
              <a:buChar char="❏"/>
            </a:pPr>
            <a:r>
              <a:rPr lang="en-US" sz="1600"/>
              <a:t>r - distância do ponto a dv; </a:t>
            </a:r>
            <a:endParaRPr sz="1600"/>
          </a:p>
          <a:p>
            <a:pPr indent="-330200" lvl="0" marL="914400" rtl="0" algn="l">
              <a:lnSpc>
                <a:spcPct val="115000"/>
              </a:lnSpc>
              <a:spcBef>
                <a:spcPts val="0"/>
              </a:spcBef>
              <a:spcAft>
                <a:spcPts val="0"/>
              </a:spcAft>
              <a:buSzPts val="1600"/>
              <a:buChar char="❏"/>
            </a:pPr>
            <a:r>
              <a:rPr lang="en-US" sz="1600"/>
              <a:t>⍴ - distribuição de densidade interna da Terra Real.</a:t>
            </a:r>
            <a:endParaRPr sz="1600"/>
          </a:p>
        </p:txBody>
      </p:sp>
      <p:sp>
        <p:nvSpPr>
          <p:cNvPr id="344" name="Google Shape;344;p32"/>
          <p:cNvSpPr txBox="1"/>
          <p:nvPr/>
        </p:nvSpPr>
        <p:spPr>
          <a:xfrm>
            <a:off x="4583200" y="1943893"/>
            <a:ext cx="4578000" cy="483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Centrígufo (𝚽):</a:t>
            </a:r>
            <a:endParaRPr sz="1800"/>
          </a:p>
          <a:p>
            <a:pPr indent="-342900" lvl="1" marL="914400" rtl="0" algn="l">
              <a:lnSpc>
                <a:spcPct val="115000"/>
              </a:lnSpc>
              <a:spcBef>
                <a:spcPts val="0"/>
              </a:spcBef>
              <a:spcAft>
                <a:spcPts val="0"/>
              </a:spcAft>
              <a:buSzPts val="1800"/>
              <a:buChar char="○"/>
            </a:pPr>
            <a:r>
              <a:rPr lang="en-US" sz="1800"/>
              <a:t>É a componente radial de W;</a:t>
            </a:r>
            <a:endParaRPr sz="1800"/>
          </a:p>
          <a:p>
            <a:pPr indent="-342900" lvl="1" marL="914400" rtl="0" algn="l">
              <a:lnSpc>
                <a:spcPct val="115000"/>
              </a:lnSpc>
              <a:spcBef>
                <a:spcPts val="0"/>
              </a:spcBef>
              <a:spcAft>
                <a:spcPts val="0"/>
              </a:spcAft>
              <a:buSzPts val="1800"/>
              <a:buChar char="○"/>
            </a:pPr>
            <a:r>
              <a:rPr lang="en-US" sz="1800"/>
              <a:t>Está relacionado a rotação da Terra em torno do seu próprio eixo;</a:t>
            </a:r>
            <a:endParaRPr sz="1800"/>
          </a:p>
          <a:p>
            <a:pPr indent="-342900" lvl="1" marL="914400" rtl="0" algn="l">
              <a:lnSpc>
                <a:spcPct val="115000"/>
              </a:lnSpc>
              <a:spcBef>
                <a:spcPts val="0"/>
              </a:spcBef>
              <a:spcAft>
                <a:spcPts val="0"/>
              </a:spcAft>
              <a:buSzPts val="1800"/>
              <a:buChar char="○"/>
            </a:pPr>
            <a:r>
              <a:rPr lang="en-US" sz="1800"/>
              <a:t>∇²𝚽 = 2⍵² ≠ 0, potencial não harmônico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600"/>
          </a:p>
          <a:p>
            <a:pPr indent="0" lvl="0" marL="914400" rtl="0" algn="l">
              <a:spcBef>
                <a:spcPts val="0"/>
              </a:spcBef>
              <a:spcAft>
                <a:spcPts val="0"/>
              </a:spcAft>
              <a:buNone/>
            </a:pPr>
            <a:r>
              <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914400" rtl="0" algn="l">
              <a:spcBef>
                <a:spcPts val="0"/>
              </a:spcBef>
              <a:spcAft>
                <a:spcPts val="0"/>
              </a:spcAft>
              <a:buNone/>
            </a:pPr>
            <a:r>
              <a:rPr lang="en-US" sz="1800"/>
              <a:t> </a:t>
            </a:r>
            <a:endParaRPr sz="1800"/>
          </a:p>
          <a:p>
            <a:pPr indent="457200" lvl="0" marL="2286000" rtl="0" algn="l">
              <a:spcBef>
                <a:spcPts val="0"/>
              </a:spcBef>
              <a:spcAft>
                <a:spcPts val="0"/>
              </a:spcAft>
              <a:buNone/>
            </a:pPr>
            <a:r>
              <a:t/>
            </a:r>
            <a:endParaRPr sz="1800"/>
          </a:p>
        </p:txBody>
      </p:sp>
      <p:sp>
        <p:nvSpPr>
          <p:cNvPr id="345" name="Google Shape;345;p32"/>
          <p:cNvSpPr txBox="1"/>
          <p:nvPr>
            <p:ph idx="1" type="body"/>
          </p:nvPr>
        </p:nvSpPr>
        <p:spPr>
          <a:xfrm>
            <a:off x="0" y="1063646"/>
            <a:ext cx="9144000" cy="612000"/>
          </a:xfrm>
          <a:prstGeom prst="rect">
            <a:avLst/>
          </a:prstGeom>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Potencial de gravidade (W):</a:t>
            </a:r>
            <a:endParaRPr sz="2000">
              <a:solidFill>
                <a:srgbClr val="000000"/>
              </a:solidFill>
              <a:latin typeface="Arial"/>
              <a:ea typeface="Arial"/>
              <a:cs typeface="Arial"/>
              <a:sym typeface="Arial"/>
            </a:endParaRPr>
          </a:p>
          <a:p>
            <a:pPr indent="-355600" lvl="1" marL="9144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W = V + 𝚽:</a:t>
            </a:r>
            <a:endParaRPr sz="2000">
              <a:solidFill>
                <a:srgbClr val="000000"/>
              </a:solidFill>
              <a:latin typeface="Arial"/>
              <a:ea typeface="Arial"/>
              <a:cs typeface="Arial"/>
              <a:sym typeface="Arial"/>
            </a:endParaRPr>
          </a:p>
        </p:txBody>
      </p:sp>
      <p:sp>
        <p:nvSpPr>
          <p:cNvPr id="346" name="Google Shape;346;p32"/>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pic>
        <p:nvPicPr>
          <p:cNvPr id="347" name="Google Shape;347;p32"/>
          <p:cNvPicPr preferRelativeResize="0"/>
          <p:nvPr/>
        </p:nvPicPr>
        <p:blipFill>
          <a:blip r:embed="rId5">
            <a:alphaModFix/>
          </a:blip>
          <a:stretch>
            <a:fillRect/>
          </a:stretch>
        </p:blipFill>
        <p:spPr>
          <a:xfrm>
            <a:off x="725988" y="1193100"/>
            <a:ext cx="850275" cy="838450"/>
          </a:xfrm>
          <a:prstGeom prst="rect">
            <a:avLst/>
          </a:prstGeom>
          <a:noFill/>
          <a:ln>
            <a:noFill/>
          </a:ln>
        </p:spPr>
      </p:pic>
      <p:pic>
        <p:nvPicPr>
          <p:cNvPr id="348" name="Google Shape;348;p32"/>
          <p:cNvPicPr preferRelativeResize="0"/>
          <p:nvPr/>
        </p:nvPicPr>
        <p:blipFill>
          <a:blip r:embed="rId6">
            <a:alphaModFix/>
          </a:blip>
          <a:stretch>
            <a:fillRect/>
          </a:stretch>
        </p:blipFill>
        <p:spPr>
          <a:xfrm>
            <a:off x="1350875" y="4266671"/>
            <a:ext cx="2028825" cy="52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727650" y="753725"/>
            <a:ext cx="7688700" cy="6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00"/>
                </a:solidFill>
                <a:latin typeface="Arial"/>
                <a:ea typeface="Arial"/>
                <a:cs typeface="Arial"/>
                <a:sym typeface="Arial"/>
              </a:rPr>
              <a:t>Sumário</a:t>
            </a:r>
            <a:endParaRPr sz="2400">
              <a:solidFill>
                <a:srgbClr val="000000"/>
              </a:solidFill>
              <a:latin typeface="Arial"/>
              <a:ea typeface="Arial"/>
              <a:cs typeface="Arial"/>
              <a:sym typeface="Arial"/>
            </a:endParaRPr>
          </a:p>
        </p:txBody>
      </p:sp>
      <p:sp>
        <p:nvSpPr>
          <p:cNvPr id="107" name="Google Shape;107;p15"/>
          <p:cNvSpPr txBox="1"/>
          <p:nvPr>
            <p:ph idx="1" type="body"/>
          </p:nvPr>
        </p:nvSpPr>
        <p:spPr>
          <a:xfrm>
            <a:off x="729450" y="2050675"/>
            <a:ext cx="7688700" cy="41280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Introdução</a:t>
            </a:r>
            <a:endParaRPr sz="20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sz="2000">
              <a:solidFill>
                <a:srgbClr val="000000"/>
              </a:solidFill>
              <a:latin typeface="Arial"/>
              <a:ea typeface="Arial"/>
              <a:cs typeface="Arial"/>
              <a:sym typeface="Arial"/>
            </a:endParaRPr>
          </a:p>
          <a:p>
            <a:pPr indent="-355600" lvl="0" marL="457200" rtl="0" algn="l">
              <a:lnSpc>
                <a:spcPct val="150000"/>
              </a:lnSpc>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Fundamentação Teórica</a:t>
            </a:r>
            <a:endParaRPr sz="20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2000">
              <a:solidFill>
                <a:srgbClr val="000000"/>
              </a:solidFill>
              <a:latin typeface="Arial"/>
              <a:ea typeface="Arial"/>
              <a:cs typeface="Arial"/>
              <a:sym typeface="Arial"/>
            </a:endParaRPr>
          </a:p>
          <a:p>
            <a:pPr indent="-355600" lvl="0" marL="457200" rtl="0" algn="l">
              <a:lnSpc>
                <a:spcPct val="150000"/>
              </a:lnSpc>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Metodologia</a:t>
            </a:r>
            <a:endParaRPr sz="20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2000">
              <a:solidFill>
                <a:srgbClr val="000000"/>
              </a:solidFill>
              <a:latin typeface="Arial"/>
              <a:ea typeface="Arial"/>
              <a:cs typeface="Arial"/>
              <a:sym typeface="Arial"/>
            </a:endParaRPr>
          </a:p>
          <a:p>
            <a:pPr indent="-355600" lvl="0" marL="457200" rtl="0" algn="l">
              <a:lnSpc>
                <a:spcPct val="150000"/>
              </a:lnSpc>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Resultados</a:t>
            </a:r>
            <a:endParaRPr sz="20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2000">
              <a:solidFill>
                <a:srgbClr val="000000"/>
              </a:solidFill>
              <a:latin typeface="Arial"/>
              <a:ea typeface="Arial"/>
              <a:cs typeface="Arial"/>
              <a:sym typeface="Arial"/>
            </a:endParaRPr>
          </a:p>
          <a:p>
            <a:pPr indent="-355600" lvl="0" marL="457200" rtl="0" algn="l">
              <a:lnSpc>
                <a:spcPct val="150000"/>
              </a:lnSpc>
              <a:spcBef>
                <a:spcPts val="0"/>
              </a:spcBef>
              <a:spcAft>
                <a:spcPts val="0"/>
              </a:spcAft>
              <a:buClr>
                <a:srgbClr val="000000"/>
              </a:buClr>
              <a:buSzPts val="2000"/>
              <a:buFont typeface="Arial"/>
              <a:buAutoNum type="arabicPeriod"/>
            </a:pPr>
            <a:r>
              <a:rPr lang="en-US" sz="2000">
                <a:solidFill>
                  <a:srgbClr val="000000"/>
                </a:solidFill>
                <a:latin typeface="Arial"/>
                <a:ea typeface="Arial"/>
                <a:cs typeface="Arial"/>
                <a:sym typeface="Arial"/>
              </a:rPr>
              <a:t>Conclusões</a:t>
            </a:r>
            <a:endParaRPr sz="20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2000">
              <a:solidFill>
                <a:srgbClr val="000000"/>
              </a:solidFill>
              <a:latin typeface="Arial"/>
              <a:ea typeface="Arial"/>
              <a:cs typeface="Arial"/>
              <a:sym typeface="Arial"/>
            </a:endParaRPr>
          </a:p>
          <a:p>
            <a:pPr indent="0" lvl="0" marL="457200" rtl="0" algn="l">
              <a:lnSpc>
                <a:spcPct val="150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spcBef>
                <a:spcPts val="0"/>
              </a:spcBef>
              <a:spcAft>
                <a:spcPts val="1600"/>
              </a:spcAft>
              <a:buNone/>
            </a:pPr>
            <a:r>
              <a:t/>
            </a:r>
            <a:endParaRPr sz="2200">
              <a:solidFill>
                <a:srgbClr val="000000"/>
              </a:solidFill>
              <a:latin typeface="Arial"/>
              <a:ea typeface="Arial"/>
              <a:cs typeface="Arial"/>
              <a:sym typeface="Arial"/>
            </a:endParaRPr>
          </a:p>
        </p:txBody>
      </p:sp>
      <p:sp>
        <p:nvSpPr>
          <p:cNvPr id="108" name="Google Shape;108;p1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33"/>
          <p:cNvSpPr txBox="1"/>
          <p:nvPr>
            <p:ph idx="1" type="body"/>
          </p:nvPr>
        </p:nvSpPr>
        <p:spPr>
          <a:xfrm>
            <a:off x="0" y="669350"/>
            <a:ext cx="9144000" cy="415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Real:</a:t>
            </a:r>
            <a:endParaRPr sz="2000">
              <a:solidFill>
                <a:srgbClr val="000000"/>
              </a:solidFill>
              <a:latin typeface="Arial"/>
              <a:ea typeface="Arial"/>
              <a:cs typeface="Arial"/>
              <a:sym typeface="Arial"/>
            </a:endParaRPr>
          </a:p>
        </p:txBody>
      </p:sp>
      <p:pic>
        <p:nvPicPr>
          <p:cNvPr id="356" name="Google Shape;356;p33"/>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357" name="Google Shape;357;p33"/>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358" name="Google Shape;358;p33"/>
          <p:cNvSpPr txBox="1"/>
          <p:nvPr/>
        </p:nvSpPr>
        <p:spPr>
          <a:xfrm>
            <a:off x="-65000" y="2003235"/>
            <a:ext cx="4578000" cy="483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gravitacional (V):</a:t>
            </a:r>
            <a:endParaRPr sz="1800"/>
          </a:p>
          <a:p>
            <a:pPr indent="-342900" lvl="1" marL="914400" rtl="0" algn="l">
              <a:lnSpc>
                <a:spcPct val="115000"/>
              </a:lnSpc>
              <a:spcBef>
                <a:spcPts val="0"/>
              </a:spcBef>
              <a:spcAft>
                <a:spcPts val="0"/>
              </a:spcAft>
              <a:buSzPts val="1800"/>
              <a:buChar char="○"/>
            </a:pPr>
            <a:r>
              <a:rPr lang="en-US" sz="1800"/>
              <a:t>É a componente gravitacional de W;</a:t>
            </a:r>
            <a:endParaRPr sz="1800"/>
          </a:p>
          <a:p>
            <a:pPr indent="-342900" lvl="1" marL="914400" rtl="0" algn="l">
              <a:lnSpc>
                <a:spcPct val="115000"/>
              </a:lnSpc>
              <a:spcBef>
                <a:spcPts val="0"/>
              </a:spcBef>
              <a:spcAft>
                <a:spcPts val="0"/>
              </a:spcAft>
              <a:buSzPts val="1800"/>
              <a:buChar char="○"/>
            </a:pPr>
            <a:r>
              <a:rPr lang="en-US" sz="1800"/>
              <a:t>Está relacionado a interação entre massas;</a:t>
            </a:r>
            <a:endParaRPr sz="1800"/>
          </a:p>
          <a:p>
            <a:pPr indent="-342900" lvl="1" marL="914400" rtl="0" algn="l">
              <a:lnSpc>
                <a:spcPct val="115000"/>
              </a:lnSpc>
              <a:spcBef>
                <a:spcPts val="0"/>
              </a:spcBef>
              <a:spcAft>
                <a:spcPts val="0"/>
              </a:spcAft>
              <a:buSzPts val="1800"/>
              <a:buChar char="○"/>
            </a:pPr>
            <a:r>
              <a:rPr lang="en-US" sz="1800"/>
              <a:t>∇² V = 0, potencial harmônico;</a:t>
            </a:r>
            <a:endParaRPr sz="1800"/>
          </a:p>
          <a:p>
            <a:pPr indent="0" lvl="0" marL="1828800" rtl="0" algn="l">
              <a:spcBef>
                <a:spcPts val="0"/>
              </a:spcBef>
              <a:spcAft>
                <a:spcPts val="0"/>
              </a:spcAft>
              <a:buNone/>
            </a:pPr>
            <a:r>
              <a:t/>
            </a:r>
            <a:endParaRPr sz="2000"/>
          </a:p>
          <a:p>
            <a:pPr indent="0" lvl="0" marL="1828800" rtl="0" algn="l">
              <a:spcBef>
                <a:spcPts val="0"/>
              </a:spcBef>
              <a:spcAft>
                <a:spcPts val="0"/>
              </a:spcAft>
              <a:buNone/>
            </a:pPr>
            <a:r>
              <a:t/>
            </a:r>
            <a:endParaRPr sz="2000"/>
          </a:p>
          <a:p>
            <a:pPr indent="0" lvl="0" marL="0" rtl="0" algn="l">
              <a:spcBef>
                <a:spcPts val="0"/>
              </a:spcBef>
              <a:spcAft>
                <a:spcPts val="0"/>
              </a:spcAft>
              <a:buNone/>
            </a:pPr>
            <a:r>
              <a:t/>
            </a:r>
            <a:endParaRPr sz="1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330200" lvl="0" marL="914400" rtl="0" algn="l">
              <a:lnSpc>
                <a:spcPct val="115000"/>
              </a:lnSpc>
              <a:spcBef>
                <a:spcPts val="0"/>
              </a:spcBef>
              <a:spcAft>
                <a:spcPts val="0"/>
              </a:spcAft>
              <a:buSzPts val="1600"/>
              <a:buChar char="❏"/>
            </a:pPr>
            <a:r>
              <a:rPr lang="en-US" sz="1600"/>
              <a:t>G - constante de gravitação universal;</a:t>
            </a:r>
            <a:endParaRPr sz="1600"/>
          </a:p>
          <a:p>
            <a:pPr indent="-330200" lvl="0" marL="914400" rtl="0" algn="l">
              <a:lnSpc>
                <a:spcPct val="115000"/>
              </a:lnSpc>
              <a:spcBef>
                <a:spcPts val="0"/>
              </a:spcBef>
              <a:spcAft>
                <a:spcPts val="0"/>
              </a:spcAft>
              <a:buSzPts val="1600"/>
              <a:buChar char="❏"/>
            </a:pPr>
            <a:r>
              <a:rPr lang="en-US" sz="1600"/>
              <a:t>v - volume da Terra Real;</a:t>
            </a:r>
            <a:endParaRPr sz="1600"/>
          </a:p>
          <a:p>
            <a:pPr indent="-330200" lvl="0" marL="914400" rtl="0" algn="l">
              <a:lnSpc>
                <a:spcPct val="115000"/>
              </a:lnSpc>
              <a:spcBef>
                <a:spcPts val="0"/>
              </a:spcBef>
              <a:spcAft>
                <a:spcPts val="0"/>
              </a:spcAft>
              <a:buSzPts val="1600"/>
              <a:buChar char="❏"/>
            </a:pPr>
            <a:r>
              <a:rPr lang="en-US" sz="1600"/>
              <a:t>r - distância do ponto a dv; </a:t>
            </a:r>
            <a:endParaRPr sz="1600"/>
          </a:p>
          <a:p>
            <a:pPr indent="-330200" lvl="0" marL="914400" rtl="0" algn="l">
              <a:lnSpc>
                <a:spcPct val="115000"/>
              </a:lnSpc>
              <a:spcBef>
                <a:spcPts val="0"/>
              </a:spcBef>
              <a:spcAft>
                <a:spcPts val="0"/>
              </a:spcAft>
              <a:buSzPts val="1600"/>
              <a:buChar char="❏"/>
            </a:pPr>
            <a:r>
              <a:rPr lang="en-US" sz="1600"/>
              <a:t>⍴ - distribuição de densidade interna da Terra Real.</a:t>
            </a:r>
            <a:endParaRPr sz="1600"/>
          </a:p>
        </p:txBody>
      </p:sp>
      <p:sp>
        <p:nvSpPr>
          <p:cNvPr id="359" name="Google Shape;359;p33"/>
          <p:cNvSpPr txBox="1"/>
          <p:nvPr/>
        </p:nvSpPr>
        <p:spPr>
          <a:xfrm>
            <a:off x="4583200" y="1943893"/>
            <a:ext cx="4578000" cy="483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Centrígufo (𝚽):</a:t>
            </a:r>
            <a:endParaRPr sz="1800"/>
          </a:p>
          <a:p>
            <a:pPr indent="-342900" lvl="1" marL="914400" rtl="0" algn="l">
              <a:lnSpc>
                <a:spcPct val="115000"/>
              </a:lnSpc>
              <a:spcBef>
                <a:spcPts val="0"/>
              </a:spcBef>
              <a:spcAft>
                <a:spcPts val="0"/>
              </a:spcAft>
              <a:buSzPts val="1800"/>
              <a:buChar char="○"/>
            </a:pPr>
            <a:r>
              <a:rPr lang="en-US" sz="1800"/>
              <a:t>É a componente radial de W;</a:t>
            </a:r>
            <a:endParaRPr sz="1800"/>
          </a:p>
          <a:p>
            <a:pPr indent="-342900" lvl="1" marL="914400" rtl="0" algn="l">
              <a:lnSpc>
                <a:spcPct val="115000"/>
              </a:lnSpc>
              <a:spcBef>
                <a:spcPts val="0"/>
              </a:spcBef>
              <a:spcAft>
                <a:spcPts val="0"/>
              </a:spcAft>
              <a:buSzPts val="1800"/>
              <a:buChar char="○"/>
            </a:pPr>
            <a:r>
              <a:rPr lang="en-US" sz="1800"/>
              <a:t>Está relacionado a rotação da Terra em torno do seu próprio eixo;</a:t>
            </a:r>
            <a:endParaRPr sz="1800"/>
          </a:p>
          <a:p>
            <a:pPr indent="-342900" lvl="1" marL="914400" rtl="0" algn="l">
              <a:lnSpc>
                <a:spcPct val="115000"/>
              </a:lnSpc>
              <a:spcBef>
                <a:spcPts val="0"/>
              </a:spcBef>
              <a:spcAft>
                <a:spcPts val="0"/>
              </a:spcAft>
              <a:buSzPts val="1800"/>
              <a:buChar char="○"/>
            </a:pPr>
            <a:r>
              <a:rPr lang="en-US" sz="1800"/>
              <a:t>∇²𝚽 = 2⍵² ≠ 0, potencial não harmônico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330200" lvl="0" marL="914400" rtl="0" algn="l">
              <a:lnSpc>
                <a:spcPct val="115000"/>
              </a:lnSpc>
              <a:spcBef>
                <a:spcPts val="0"/>
              </a:spcBef>
              <a:spcAft>
                <a:spcPts val="0"/>
              </a:spcAft>
              <a:buSzPts val="1600"/>
              <a:buChar char="❏"/>
            </a:pPr>
            <a:r>
              <a:rPr lang="en-US" sz="1600"/>
              <a:t>⍵ - velocidade angular da Terra Real;</a:t>
            </a:r>
            <a:endParaRPr sz="1600"/>
          </a:p>
          <a:p>
            <a:pPr indent="-330200" lvl="0" marL="914400" rtl="0" algn="l">
              <a:lnSpc>
                <a:spcPct val="115000"/>
              </a:lnSpc>
              <a:spcBef>
                <a:spcPts val="0"/>
              </a:spcBef>
              <a:spcAft>
                <a:spcPts val="0"/>
              </a:spcAft>
              <a:buSzPts val="1600"/>
              <a:buChar char="❏"/>
            </a:pPr>
            <a:r>
              <a:rPr lang="en-US" sz="1600"/>
              <a:t>p - distância do ponto na SFT ao eixo de rotação.</a:t>
            </a:r>
            <a:endParaRPr sz="1600"/>
          </a:p>
          <a:p>
            <a:pPr indent="0" lvl="0" marL="914400" rtl="0" algn="l">
              <a:spcBef>
                <a:spcPts val="0"/>
              </a:spcBef>
              <a:spcAft>
                <a:spcPts val="0"/>
              </a:spcAft>
              <a:buNone/>
            </a:pPr>
            <a:r>
              <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91440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914400" rtl="0" algn="l">
              <a:spcBef>
                <a:spcPts val="0"/>
              </a:spcBef>
              <a:spcAft>
                <a:spcPts val="0"/>
              </a:spcAft>
              <a:buNone/>
            </a:pPr>
            <a:r>
              <a:rPr lang="en-US" sz="1800"/>
              <a:t> </a:t>
            </a:r>
            <a:endParaRPr sz="1800"/>
          </a:p>
          <a:p>
            <a:pPr indent="457200" lvl="0" marL="2286000" rtl="0" algn="l">
              <a:spcBef>
                <a:spcPts val="0"/>
              </a:spcBef>
              <a:spcAft>
                <a:spcPts val="0"/>
              </a:spcAft>
              <a:buNone/>
            </a:pPr>
            <a:r>
              <a:t/>
            </a:r>
            <a:endParaRPr sz="1800"/>
          </a:p>
        </p:txBody>
      </p:sp>
      <p:sp>
        <p:nvSpPr>
          <p:cNvPr id="360" name="Google Shape;360;p33"/>
          <p:cNvSpPr txBox="1"/>
          <p:nvPr>
            <p:ph idx="1" type="body"/>
          </p:nvPr>
        </p:nvSpPr>
        <p:spPr>
          <a:xfrm>
            <a:off x="0" y="1063646"/>
            <a:ext cx="9144000" cy="612000"/>
          </a:xfrm>
          <a:prstGeom prst="rect">
            <a:avLst/>
          </a:prstGeom>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Potencial de gravidade (W):</a:t>
            </a:r>
            <a:endParaRPr sz="2000">
              <a:solidFill>
                <a:srgbClr val="000000"/>
              </a:solidFill>
              <a:latin typeface="Arial"/>
              <a:ea typeface="Arial"/>
              <a:cs typeface="Arial"/>
              <a:sym typeface="Arial"/>
            </a:endParaRPr>
          </a:p>
          <a:p>
            <a:pPr indent="-355600" lvl="1" marL="9144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W = V + 𝚽:</a:t>
            </a:r>
            <a:endParaRPr sz="2000">
              <a:solidFill>
                <a:srgbClr val="000000"/>
              </a:solidFill>
              <a:latin typeface="Arial"/>
              <a:ea typeface="Arial"/>
              <a:cs typeface="Arial"/>
              <a:sym typeface="Arial"/>
            </a:endParaRPr>
          </a:p>
        </p:txBody>
      </p:sp>
      <p:sp>
        <p:nvSpPr>
          <p:cNvPr id="361" name="Google Shape;361;p33"/>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pic>
        <p:nvPicPr>
          <p:cNvPr id="362" name="Google Shape;362;p33"/>
          <p:cNvPicPr preferRelativeResize="0"/>
          <p:nvPr/>
        </p:nvPicPr>
        <p:blipFill>
          <a:blip r:embed="rId5">
            <a:alphaModFix/>
          </a:blip>
          <a:stretch>
            <a:fillRect/>
          </a:stretch>
        </p:blipFill>
        <p:spPr>
          <a:xfrm>
            <a:off x="725988" y="1193100"/>
            <a:ext cx="850275" cy="838450"/>
          </a:xfrm>
          <a:prstGeom prst="rect">
            <a:avLst/>
          </a:prstGeom>
          <a:noFill/>
          <a:ln>
            <a:noFill/>
          </a:ln>
        </p:spPr>
      </p:pic>
      <p:pic>
        <p:nvPicPr>
          <p:cNvPr id="363" name="Google Shape;363;p33"/>
          <p:cNvPicPr preferRelativeResize="0"/>
          <p:nvPr/>
        </p:nvPicPr>
        <p:blipFill>
          <a:blip r:embed="rId6">
            <a:alphaModFix/>
          </a:blip>
          <a:stretch>
            <a:fillRect/>
          </a:stretch>
        </p:blipFill>
        <p:spPr>
          <a:xfrm>
            <a:off x="6595800" y="4519463"/>
            <a:ext cx="1028700" cy="466725"/>
          </a:xfrm>
          <a:prstGeom prst="rect">
            <a:avLst/>
          </a:prstGeom>
          <a:noFill/>
          <a:ln>
            <a:noFill/>
          </a:ln>
        </p:spPr>
      </p:pic>
      <p:pic>
        <p:nvPicPr>
          <p:cNvPr id="364" name="Google Shape;364;p33"/>
          <p:cNvPicPr preferRelativeResize="0"/>
          <p:nvPr/>
        </p:nvPicPr>
        <p:blipFill>
          <a:blip r:embed="rId7">
            <a:alphaModFix/>
          </a:blip>
          <a:stretch>
            <a:fillRect/>
          </a:stretch>
        </p:blipFill>
        <p:spPr>
          <a:xfrm>
            <a:off x="1350875" y="4266671"/>
            <a:ext cx="2028825" cy="52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34"/>
          <p:cNvSpPr txBox="1"/>
          <p:nvPr>
            <p:ph idx="1" type="body"/>
          </p:nvPr>
        </p:nvSpPr>
        <p:spPr>
          <a:xfrm>
            <a:off x="0" y="669299"/>
            <a:ext cx="3300900" cy="524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Normal:</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372" name="Google Shape;372;p34"/>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373" name="Google Shape;373;p34"/>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374" name="Google Shape;374;p34"/>
          <p:cNvSpPr txBox="1"/>
          <p:nvPr/>
        </p:nvSpPr>
        <p:spPr>
          <a:xfrm>
            <a:off x="4559850" y="1032025"/>
            <a:ext cx="4584300" cy="4936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t>Superfície física:</a:t>
            </a:r>
            <a:endParaRPr sz="2000"/>
          </a:p>
          <a:p>
            <a:pPr indent="-355600" lvl="1" marL="914400" rtl="0" algn="l">
              <a:lnSpc>
                <a:spcPct val="115000"/>
              </a:lnSpc>
              <a:spcBef>
                <a:spcPts val="0"/>
              </a:spcBef>
              <a:spcAft>
                <a:spcPts val="0"/>
              </a:spcAft>
              <a:buSzPts val="2000"/>
              <a:buChar char="○"/>
            </a:pPr>
            <a:r>
              <a:rPr lang="en-US" sz="2000"/>
              <a:t>Forma ellipsoidal;</a:t>
            </a:r>
            <a:endParaRPr sz="2000"/>
          </a:p>
          <a:p>
            <a:pPr indent="-355600" lvl="2" marL="1371600" rtl="0" algn="l">
              <a:lnSpc>
                <a:spcPct val="115000"/>
              </a:lnSpc>
              <a:spcBef>
                <a:spcPts val="0"/>
              </a:spcBef>
              <a:spcAft>
                <a:spcPts val="0"/>
              </a:spcAft>
              <a:buSzPts val="2000"/>
              <a:buChar char="■"/>
            </a:pPr>
            <a:r>
              <a:rPr lang="en-US" sz="2000"/>
              <a:t>Representar a Terra Real da melhor forma possível;</a:t>
            </a:r>
            <a:endParaRPr sz="2000"/>
          </a:p>
          <a:p>
            <a:pPr indent="-355600" lvl="2" marL="1371600" rtl="0" algn="l">
              <a:lnSpc>
                <a:spcPct val="115000"/>
              </a:lnSpc>
              <a:spcBef>
                <a:spcPts val="0"/>
              </a:spcBef>
              <a:spcAft>
                <a:spcPts val="0"/>
              </a:spcAft>
              <a:buSzPts val="2000"/>
              <a:buChar char="■"/>
            </a:pPr>
            <a:r>
              <a:rPr lang="en-US" sz="2000"/>
              <a:t>Representação matemática conhecida;</a:t>
            </a:r>
            <a:endParaRPr sz="2000"/>
          </a:p>
          <a:p>
            <a:pPr indent="0" lvl="0" marL="1828800" rtl="0" algn="l">
              <a:lnSpc>
                <a:spcPct val="115000"/>
              </a:lnSpc>
              <a:spcBef>
                <a:spcPts val="0"/>
              </a:spcBef>
              <a:spcAft>
                <a:spcPts val="0"/>
              </a:spcAft>
              <a:buNone/>
            </a:pPr>
            <a:r>
              <a:t/>
            </a:r>
            <a:endParaRPr sz="2000"/>
          </a:p>
          <a:p>
            <a:pPr indent="0" lvl="0" marL="1371600" rtl="0" algn="l">
              <a:lnSpc>
                <a:spcPct val="115000"/>
              </a:lnSpc>
              <a:spcBef>
                <a:spcPts val="0"/>
              </a:spcBef>
              <a:spcAft>
                <a:spcPts val="0"/>
              </a:spcAft>
              <a:buNone/>
            </a:pPr>
            <a:r>
              <a:t/>
            </a:r>
            <a:endParaRPr sz="2000"/>
          </a:p>
          <a:p>
            <a:pPr indent="0" lvl="0" marL="457200" rtl="0" algn="l">
              <a:lnSpc>
                <a:spcPct val="115000"/>
              </a:lnSpc>
              <a:spcBef>
                <a:spcPts val="0"/>
              </a:spcBef>
              <a:spcAft>
                <a:spcPts val="0"/>
              </a:spcAft>
              <a:buNone/>
            </a:pPr>
            <a:r>
              <a:t/>
            </a:r>
            <a:endParaRPr sz="2000"/>
          </a:p>
          <a:p>
            <a:pPr indent="0" lvl="0" marL="1828800" rtl="0" algn="l">
              <a:lnSpc>
                <a:spcPct val="115000"/>
              </a:lnSpc>
              <a:spcBef>
                <a:spcPts val="0"/>
              </a:spcBef>
              <a:spcAft>
                <a:spcPts val="0"/>
              </a:spcAft>
              <a:buNone/>
            </a:pPr>
            <a:r>
              <a:t/>
            </a:r>
            <a:endParaRPr sz="2000"/>
          </a:p>
          <a:p>
            <a:pPr indent="0" lvl="0" marL="91440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rPr lang="en-US" sz="1800"/>
              <a:t> </a:t>
            </a:r>
            <a:endParaRPr sz="1800"/>
          </a:p>
          <a:p>
            <a:pPr indent="457200" lvl="0" marL="2286000" rtl="0" algn="l">
              <a:lnSpc>
                <a:spcPct val="115000"/>
              </a:lnSpc>
              <a:spcBef>
                <a:spcPts val="0"/>
              </a:spcBef>
              <a:spcAft>
                <a:spcPts val="0"/>
              </a:spcAft>
              <a:buNone/>
            </a:pPr>
            <a:r>
              <a:t/>
            </a:r>
            <a:endParaRPr sz="1800"/>
          </a:p>
        </p:txBody>
      </p:sp>
      <p:pic>
        <p:nvPicPr>
          <p:cNvPr id="375" name="Google Shape;375;p34"/>
          <p:cNvPicPr preferRelativeResize="0"/>
          <p:nvPr/>
        </p:nvPicPr>
        <p:blipFill>
          <a:blip r:embed="rId5">
            <a:alphaModFix/>
          </a:blip>
          <a:stretch>
            <a:fillRect/>
          </a:stretch>
        </p:blipFill>
        <p:spPr>
          <a:xfrm>
            <a:off x="182525" y="2159925"/>
            <a:ext cx="4625050" cy="3277225"/>
          </a:xfrm>
          <a:prstGeom prst="rect">
            <a:avLst/>
          </a:prstGeom>
          <a:noFill/>
          <a:ln>
            <a:noFill/>
          </a:ln>
        </p:spPr>
      </p:pic>
      <p:sp>
        <p:nvSpPr>
          <p:cNvPr id="376" name="Google Shape;376;p34"/>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83" name="Google Shape;383;p35"/>
          <p:cNvSpPr txBox="1"/>
          <p:nvPr>
            <p:ph idx="1" type="body"/>
          </p:nvPr>
        </p:nvSpPr>
        <p:spPr>
          <a:xfrm>
            <a:off x="0" y="669299"/>
            <a:ext cx="3300900" cy="524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Normal:</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384" name="Google Shape;384;p35"/>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385" name="Google Shape;385;p35"/>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386" name="Google Shape;386;p35"/>
          <p:cNvSpPr txBox="1"/>
          <p:nvPr/>
        </p:nvSpPr>
        <p:spPr>
          <a:xfrm>
            <a:off x="4559850" y="1032025"/>
            <a:ext cx="4584300" cy="4936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t>Superfície física:</a:t>
            </a:r>
            <a:endParaRPr sz="2000"/>
          </a:p>
          <a:p>
            <a:pPr indent="-355600" lvl="1" marL="914400" rtl="0" algn="l">
              <a:lnSpc>
                <a:spcPct val="115000"/>
              </a:lnSpc>
              <a:spcBef>
                <a:spcPts val="0"/>
              </a:spcBef>
              <a:spcAft>
                <a:spcPts val="0"/>
              </a:spcAft>
              <a:buSzPts val="2000"/>
              <a:buChar char="○"/>
            </a:pPr>
            <a:r>
              <a:rPr lang="en-US" sz="2000"/>
              <a:t>Forma ellipsoidal;</a:t>
            </a:r>
            <a:endParaRPr sz="2000"/>
          </a:p>
          <a:p>
            <a:pPr indent="-355600" lvl="2" marL="1371600" rtl="0" algn="l">
              <a:lnSpc>
                <a:spcPct val="115000"/>
              </a:lnSpc>
              <a:spcBef>
                <a:spcPts val="0"/>
              </a:spcBef>
              <a:spcAft>
                <a:spcPts val="0"/>
              </a:spcAft>
              <a:buSzPts val="2000"/>
              <a:buChar char="■"/>
            </a:pPr>
            <a:r>
              <a:rPr lang="en-US" sz="2000"/>
              <a:t>Representar a Terra Real da melhor forma possível;</a:t>
            </a:r>
            <a:endParaRPr sz="2000"/>
          </a:p>
          <a:p>
            <a:pPr indent="-355600" lvl="2" marL="1371600" rtl="0" algn="l">
              <a:lnSpc>
                <a:spcPct val="115000"/>
              </a:lnSpc>
              <a:spcBef>
                <a:spcPts val="0"/>
              </a:spcBef>
              <a:spcAft>
                <a:spcPts val="0"/>
              </a:spcAft>
              <a:buSzPts val="2000"/>
              <a:buChar char="■"/>
            </a:pPr>
            <a:r>
              <a:rPr lang="en-US" sz="2000"/>
              <a:t>Representação matemática conhecida;</a:t>
            </a:r>
            <a:endParaRPr sz="2000"/>
          </a:p>
          <a:p>
            <a:pPr indent="-355600" lvl="3" marL="1828800" rtl="0" algn="l">
              <a:lnSpc>
                <a:spcPct val="115000"/>
              </a:lnSpc>
              <a:spcBef>
                <a:spcPts val="0"/>
              </a:spcBef>
              <a:spcAft>
                <a:spcPts val="0"/>
              </a:spcAft>
              <a:buSzPts val="2000"/>
              <a:buChar char="●"/>
            </a:pPr>
            <a:r>
              <a:rPr lang="en-US" sz="2000"/>
              <a:t>Premissas:</a:t>
            </a:r>
            <a:endParaRPr sz="2000"/>
          </a:p>
          <a:p>
            <a:pPr indent="-355600" lvl="4" marL="2286000" rtl="0" algn="l">
              <a:lnSpc>
                <a:spcPct val="115000"/>
              </a:lnSpc>
              <a:spcBef>
                <a:spcPts val="0"/>
              </a:spcBef>
              <a:spcAft>
                <a:spcPts val="0"/>
              </a:spcAft>
              <a:buSzPts val="2000"/>
              <a:buChar char="○"/>
            </a:pPr>
            <a:r>
              <a:rPr lang="en-US" sz="2000"/>
              <a:t>Massa similar a da Terra;</a:t>
            </a:r>
            <a:endParaRPr sz="2000"/>
          </a:p>
          <a:p>
            <a:pPr indent="-355600" lvl="4" marL="2286000" rtl="0" algn="l">
              <a:lnSpc>
                <a:spcPct val="115000"/>
              </a:lnSpc>
              <a:spcBef>
                <a:spcPts val="0"/>
              </a:spcBef>
              <a:spcAft>
                <a:spcPts val="0"/>
              </a:spcAft>
              <a:buSzPts val="2000"/>
              <a:buChar char="○"/>
            </a:pPr>
            <a:r>
              <a:rPr lang="en-US" sz="2000"/>
              <a:t>Eixo de rotação;</a:t>
            </a:r>
            <a:endParaRPr sz="2000"/>
          </a:p>
          <a:p>
            <a:pPr indent="-355600" lvl="4" marL="2286000" rtl="0" algn="l">
              <a:lnSpc>
                <a:spcPct val="115000"/>
              </a:lnSpc>
              <a:spcBef>
                <a:spcPts val="0"/>
              </a:spcBef>
              <a:spcAft>
                <a:spcPts val="0"/>
              </a:spcAft>
              <a:buSzPts val="2000"/>
              <a:buChar char="○"/>
            </a:pPr>
            <a:r>
              <a:rPr lang="en-US" sz="2000"/>
              <a:t>velocidade angular</a:t>
            </a:r>
            <a:endParaRPr sz="2000"/>
          </a:p>
          <a:p>
            <a:pPr indent="0" lvl="0" marL="1371600" rtl="0" algn="l">
              <a:lnSpc>
                <a:spcPct val="115000"/>
              </a:lnSpc>
              <a:spcBef>
                <a:spcPts val="0"/>
              </a:spcBef>
              <a:spcAft>
                <a:spcPts val="0"/>
              </a:spcAft>
              <a:buNone/>
            </a:pPr>
            <a:r>
              <a:t/>
            </a:r>
            <a:endParaRPr sz="2000"/>
          </a:p>
          <a:p>
            <a:pPr indent="0" lvl="0" marL="457200" rtl="0" algn="l">
              <a:lnSpc>
                <a:spcPct val="115000"/>
              </a:lnSpc>
              <a:spcBef>
                <a:spcPts val="0"/>
              </a:spcBef>
              <a:spcAft>
                <a:spcPts val="0"/>
              </a:spcAft>
              <a:buNone/>
            </a:pPr>
            <a:r>
              <a:t/>
            </a:r>
            <a:endParaRPr sz="2000"/>
          </a:p>
          <a:p>
            <a:pPr indent="0" lvl="0" marL="1828800" rtl="0" algn="l">
              <a:lnSpc>
                <a:spcPct val="115000"/>
              </a:lnSpc>
              <a:spcBef>
                <a:spcPts val="0"/>
              </a:spcBef>
              <a:spcAft>
                <a:spcPts val="0"/>
              </a:spcAft>
              <a:buNone/>
            </a:pPr>
            <a:r>
              <a:t/>
            </a:r>
            <a:endParaRPr sz="2000"/>
          </a:p>
          <a:p>
            <a:pPr indent="0" lvl="0" marL="91440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rPr lang="en-US" sz="1800"/>
              <a:t> </a:t>
            </a:r>
            <a:endParaRPr sz="1800"/>
          </a:p>
          <a:p>
            <a:pPr indent="457200" lvl="0" marL="2286000" rtl="0" algn="l">
              <a:lnSpc>
                <a:spcPct val="115000"/>
              </a:lnSpc>
              <a:spcBef>
                <a:spcPts val="0"/>
              </a:spcBef>
              <a:spcAft>
                <a:spcPts val="0"/>
              </a:spcAft>
              <a:buNone/>
            </a:pPr>
            <a:r>
              <a:t/>
            </a:r>
            <a:endParaRPr sz="1800"/>
          </a:p>
        </p:txBody>
      </p:sp>
      <p:pic>
        <p:nvPicPr>
          <p:cNvPr id="387" name="Google Shape;387;p35"/>
          <p:cNvPicPr preferRelativeResize="0"/>
          <p:nvPr/>
        </p:nvPicPr>
        <p:blipFill>
          <a:blip r:embed="rId5">
            <a:alphaModFix/>
          </a:blip>
          <a:stretch>
            <a:fillRect/>
          </a:stretch>
        </p:blipFill>
        <p:spPr>
          <a:xfrm>
            <a:off x="182525" y="2159925"/>
            <a:ext cx="4625050" cy="3277225"/>
          </a:xfrm>
          <a:prstGeom prst="rect">
            <a:avLst/>
          </a:prstGeom>
          <a:noFill/>
          <a:ln>
            <a:noFill/>
          </a:ln>
        </p:spPr>
      </p:pic>
      <p:sp>
        <p:nvSpPr>
          <p:cNvPr id="388" name="Google Shape;388;p35"/>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95" name="Google Shape;395;p36"/>
          <p:cNvSpPr txBox="1"/>
          <p:nvPr>
            <p:ph idx="1" type="body"/>
          </p:nvPr>
        </p:nvSpPr>
        <p:spPr>
          <a:xfrm>
            <a:off x="0" y="669299"/>
            <a:ext cx="3300900" cy="524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Normal:</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396" name="Google Shape;396;p36"/>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397" name="Google Shape;397;p36"/>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398" name="Google Shape;398;p36"/>
          <p:cNvSpPr txBox="1"/>
          <p:nvPr/>
        </p:nvSpPr>
        <p:spPr>
          <a:xfrm>
            <a:off x="4559850" y="1032025"/>
            <a:ext cx="4584300" cy="4936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t>Superfície física:</a:t>
            </a:r>
            <a:endParaRPr sz="2000"/>
          </a:p>
          <a:p>
            <a:pPr indent="-355600" lvl="1" marL="914400" rtl="0" algn="l">
              <a:lnSpc>
                <a:spcPct val="115000"/>
              </a:lnSpc>
              <a:spcBef>
                <a:spcPts val="0"/>
              </a:spcBef>
              <a:spcAft>
                <a:spcPts val="0"/>
              </a:spcAft>
              <a:buSzPts val="2000"/>
              <a:buChar char="○"/>
            </a:pPr>
            <a:r>
              <a:rPr lang="en-US" sz="2000"/>
              <a:t>Forma ellipsoidal;</a:t>
            </a:r>
            <a:endParaRPr sz="2000"/>
          </a:p>
          <a:p>
            <a:pPr indent="-355600" lvl="2" marL="1371600" rtl="0" algn="l">
              <a:lnSpc>
                <a:spcPct val="115000"/>
              </a:lnSpc>
              <a:spcBef>
                <a:spcPts val="0"/>
              </a:spcBef>
              <a:spcAft>
                <a:spcPts val="0"/>
              </a:spcAft>
              <a:buSzPts val="2000"/>
              <a:buChar char="■"/>
            </a:pPr>
            <a:r>
              <a:rPr lang="en-US" sz="2000"/>
              <a:t>Representar a Terra Real da melhor forma possível;</a:t>
            </a:r>
            <a:endParaRPr sz="2000"/>
          </a:p>
          <a:p>
            <a:pPr indent="-355600" lvl="2" marL="1371600" rtl="0" algn="l">
              <a:lnSpc>
                <a:spcPct val="115000"/>
              </a:lnSpc>
              <a:spcBef>
                <a:spcPts val="0"/>
              </a:spcBef>
              <a:spcAft>
                <a:spcPts val="0"/>
              </a:spcAft>
              <a:buSzPts val="2000"/>
              <a:buChar char="■"/>
            </a:pPr>
            <a:r>
              <a:rPr lang="en-US" sz="2000"/>
              <a:t>Representação matemática conhecida;</a:t>
            </a:r>
            <a:endParaRPr sz="2000"/>
          </a:p>
          <a:p>
            <a:pPr indent="-355600" lvl="3" marL="1828800" rtl="0" algn="l">
              <a:lnSpc>
                <a:spcPct val="115000"/>
              </a:lnSpc>
              <a:spcBef>
                <a:spcPts val="0"/>
              </a:spcBef>
              <a:spcAft>
                <a:spcPts val="0"/>
              </a:spcAft>
              <a:buSzPts val="2000"/>
              <a:buChar char="●"/>
            </a:pPr>
            <a:r>
              <a:rPr lang="en-US" sz="2000"/>
              <a:t>Premissas:</a:t>
            </a:r>
            <a:endParaRPr sz="2000"/>
          </a:p>
          <a:p>
            <a:pPr indent="-355600" lvl="4" marL="2286000" rtl="0" algn="l">
              <a:lnSpc>
                <a:spcPct val="115000"/>
              </a:lnSpc>
              <a:spcBef>
                <a:spcPts val="0"/>
              </a:spcBef>
              <a:spcAft>
                <a:spcPts val="0"/>
              </a:spcAft>
              <a:buSzPts val="2000"/>
              <a:buChar char="○"/>
            </a:pPr>
            <a:r>
              <a:rPr lang="en-US" sz="2000"/>
              <a:t>Massa similar a da Terra;</a:t>
            </a:r>
            <a:endParaRPr sz="2000"/>
          </a:p>
          <a:p>
            <a:pPr indent="-355600" lvl="4" marL="2286000" rtl="0" algn="l">
              <a:lnSpc>
                <a:spcPct val="115000"/>
              </a:lnSpc>
              <a:spcBef>
                <a:spcPts val="0"/>
              </a:spcBef>
              <a:spcAft>
                <a:spcPts val="0"/>
              </a:spcAft>
              <a:buSzPts val="2000"/>
              <a:buChar char="○"/>
            </a:pPr>
            <a:r>
              <a:rPr lang="en-US" sz="2000"/>
              <a:t>Eixo de rotação;</a:t>
            </a:r>
            <a:endParaRPr sz="2000"/>
          </a:p>
          <a:p>
            <a:pPr indent="-355600" lvl="4" marL="2286000" rtl="0" algn="l">
              <a:lnSpc>
                <a:spcPct val="115000"/>
              </a:lnSpc>
              <a:spcBef>
                <a:spcPts val="0"/>
              </a:spcBef>
              <a:spcAft>
                <a:spcPts val="0"/>
              </a:spcAft>
              <a:buSzPts val="2000"/>
              <a:buChar char="○"/>
            </a:pPr>
            <a:r>
              <a:rPr lang="en-US" sz="2000"/>
              <a:t>velocidade angular</a:t>
            </a:r>
            <a:endParaRPr sz="2000"/>
          </a:p>
          <a:p>
            <a:pPr indent="0" lvl="0" marL="13716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Superfície equipotencial:</a:t>
            </a:r>
            <a:endParaRPr sz="2000"/>
          </a:p>
          <a:p>
            <a:pPr indent="-355600" lvl="1" marL="914400" rtl="0" algn="l">
              <a:lnSpc>
                <a:spcPct val="115000"/>
              </a:lnSpc>
              <a:spcBef>
                <a:spcPts val="0"/>
              </a:spcBef>
              <a:spcAft>
                <a:spcPts val="0"/>
              </a:spcAft>
              <a:buSzPts val="2000"/>
              <a:buChar char="○"/>
            </a:pPr>
            <a:r>
              <a:rPr lang="en-US" sz="2000"/>
              <a:t>Elipsoide:</a:t>
            </a:r>
            <a:endParaRPr sz="2000"/>
          </a:p>
          <a:p>
            <a:pPr indent="0" lvl="0" marL="1828800" rtl="0" algn="l">
              <a:lnSpc>
                <a:spcPct val="115000"/>
              </a:lnSpc>
              <a:spcBef>
                <a:spcPts val="0"/>
              </a:spcBef>
              <a:spcAft>
                <a:spcPts val="0"/>
              </a:spcAft>
              <a:buNone/>
            </a:pPr>
            <a:r>
              <a:t/>
            </a:r>
            <a:endParaRPr sz="2000"/>
          </a:p>
          <a:p>
            <a:pPr indent="0" lvl="0" marL="91440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rPr lang="en-US" sz="1800"/>
              <a:t> </a:t>
            </a:r>
            <a:endParaRPr sz="1800"/>
          </a:p>
          <a:p>
            <a:pPr indent="457200" lvl="0" marL="2286000" rtl="0" algn="l">
              <a:lnSpc>
                <a:spcPct val="115000"/>
              </a:lnSpc>
              <a:spcBef>
                <a:spcPts val="0"/>
              </a:spcBef>
              <a:spcAft>
                <a:spcPts val="0"/>
              </a:spcAft>
              <a:buNone/>
            </a:pPr>
            <a:r>
              <a:t/>
            </a:r>
            <a:endParaRPr sz="1800"/>
          </a:p>
        </p:txBody>
      </p:sp>
      <p:pic>
        <p:nvPicPr>
          <p:cNvPr id="399" name="Google Shape;399;p36"/>
          <p:cNvPicPr preferRelativeResize="0"/>
          <p:nvPr/>
        </p:nvPicPr>
        <p:blipFill>
          <a:blip r:embed="rId5">
            <a:alphaModFix/>
          </a:blip>
          <a:stretch>
            <a:fillRect/>
          </a:stretch>
        </p:blipFill>
        <p:spPr>
          <a:xfrm>
            <a:off x="182525" y="2159925"/>
            <a:ext cx="4625050" cy="3277225"/>
          </a:xfrm>
          <a:prstGeom prst="rect">
            <a:avLst/>
          </a:prstGeom>
          <a:noFill/>
          <a:ln>
            <a:noFill/>
          </a:ln>
        </p:spPr>
      </p:pic>
      <p:sp>
        <p:nvSpPr>
          <p:cNvPr id="400" name="Google Shape;400;p36"/>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37"/>
          <p:cNvSpPr txBox="1"/>
          <p:nvPr>
            <p:ph idx="1" type="body"/>
          </p:nvPr>
        </p:nvSpPr>
        <p:spPr>
          <a:xfrm>
            <a:off x="0" y="669348"/>
            <a:ext cx="3300900" cy="524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Normal:</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408" name="Google Shape;408;p37"/>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409" name="Google Shape;409;p37"/>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410" name="Google Shape;410;p37"/>
          <p:cNvSpPr txBox="1"/>
          <p:nvPr>
            <p:ph idx="1" type="body"/>
          </p:nvPr>
        </p:nvSpPr>
        <p:spPr>
          <a:xfrm>
            <a:off x="0" y="1063646"/>
            <a:ext cx="9144000" cy="612000"/>
          </a:xfrm>
          <a:prstGeom prst="rect">
            <a:avLst/>
          </a:prstGeom>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Potencial de gravidade normal (U):</a:t>
            </a:r>
            <a:endParaRPr sz="2000">
              <a:solidFill>
                <a:srgbClr val="000000"/>
              </a:solidFill>
              <a:latin typeface="Arial"/>
              <a:ea typeface="Arial"/>
              <a:cs typeface="Arial"/>
              <a:sym typeface="Arial"/>
            </a:endParaRPr>
          </a:p>
          <a:p>
            <a:pPr indent="-355600" lvl="1" marL="9144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U = Ṽ + 𝚽:</a:t>
            </a:r>
            <a:endParaRPr sz="2000">
              <a:solidFill>
                <a:srgbClr val="000000"/>
              </a:solidFill>
              <a:latin typeface="Arial"/>
              <a:ea typeface="Arial"/>
              <a:cs typeface="Arial"/>
              <a:sym typeface="Arial"/>
            </a:endParaRPr>
          </a:p>
        </p:txBody>
      </p:sp>
      <p:sp>
        <p:nvSpPr>
          <p:cNvPr id="411" name="Google Shape;411;p37"/>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pic>
        <p:nvPicPr>
          <p:cNvPr id="412" name="Google Shape;412;p37"/>
          <p:cNvPicPr preferRelativeResize="0"/>
          <p:nvPr/>
        </p:nvPicPr>
        <p:blipFill>
          <a:blip r:embed="rId5">
            <a:alphaModFix/>
          </a:blip>
          <a:stretch>
            <a:fillRect/>
          </a:stretch>
        </p:blipFill>
        <p:spPr>
          <a:xfrm>
            <a:off x="451975" y="1078599"/>
            <a:ext cx="1461225" cy="103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19" name="Google Shape;419;p38"/>
          <p:cNvSpPr txBox="1"/>
          <p:nvPr>
            <p:ph idx="1" type="body"/>
          </p:nvPr>
        </p:nvSpPr>
        <p:spPr>
          <a:xfrm>
            <a:off x="0" y="669348"/>
            <a:ext cx="3300900" cy="524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Normal:</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420" name="Google Shape;420;p38"/>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421" name="Google Shape;421;p38"/>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422" name="Google Shape;422;p38"/>
          <p:cNvSpPr txBox="1"/>
          <p:nvPr/>
        </p:nvSpPr>
        <p:spPr>
          <a:xfrm>
            <a:off x="0" y="2170475"/>
            <a:ext cx="4675500" cy="4431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gravitacional (Ṽ):</a:t>
            </a:r>
            <a:endParaRPr sz="1800"/>
          </a:p>
          <a:p>
            <a:pPr indent="-342900" lvl="1" marL="914400" rtl="0" algn="l">
              <a:lnSpc>
                <a:spcPct val="115000"/>
              </a:lnSpc>
              <a:spcBef>
                <a:spcPts val="0"/>
              </a:spcBef>
              <a:spcAft>
                <a:spcPts val="0"/>
              </a:spcAft>
              <a:buSzPts val="1800"/>
              <a:buChar char="○"/>
            </a:pPr>
            <a:r>
              <a:rPr lang="en-US" sz="1800"/>
              <a:t>É a componente gravitacional de U;</a:t>
            </a:r>
            <a:endParaRPr sz="1800"/>
          </a:p>
          <a:p>
            <a:pPr indent="-342900" lvl="1" marL="914400" rtl="0" algn="l">
              <a:lnSpc>
                <a:spcPct val="115000"/>
              </a:lnSpc>
              <a:spcBef>
                <a:spcPts val="0"/>
              </a:spcBef>
              <a:spcAft>
                <a:spcPts val="0"/>
              </a:spcAft>
              <a:buSzPts val="1800"/>
              <a:buChar char="○"/>
            </a:pPr>
            <a:r>
              <a:rPr lang="en-US" sz="1800"/>
              <a:t>Está relacionado a interação entre massas;</a:t>
            </a:r>
            <a:endParaRPr sz="1800"/>
          </a:p>
          <a:p>
            <a:pPr indent="-342900" lvl="1" marL="914400" rtl="0" algn="l">
              <a:lnSpc>
                <a:spcPct val="115000"/>
              </a:lnSpc>
              <a:spcBef>
                <a:spcPts val="0"/>
              </a:spcBef>
              <a:spcAft>
                <a:spcPts val="0"/>
              </a:spcAft>
              <a:buSzPts val="1800"/>
              <a:buChar char="○"/>
            </a:pPr>
            <a:r>
              <a:rPr lang="en-US" sz="1800"/>
              <a:t>∇²</a:t>
            </a:r>
            <a:r>
              <a:rPr lang="en-US" sz="800"/>
              <a:t> </a:t>
            </a:r>
            <a:r>
              <a:rPr lang="en-US" sz="1700"/>
              <a:t>Ṽ</a:t>
            </a:r>
            <a:r>
              <a:rPr lang="en-US" sz="1800"/>
              <a:t> = 0, potencial harmônico;</a:t>
            </a:r>
            <a:endParaRPr sz="1800"/>
          </a:p>
          <a:p>
            <a:pPr indent="0" lvl="0" marL="1828800" rtl="0" algn="l">
              <a:lnSpc>
                <a:spcPct val="115000"/>
              </a:lnSpc>
              <a:spcBef>
                <a:spcPts val="0"/>
              </a:spcBef>
              <a:spcAft>
                <a:spcPts val="0"/>
              </a:spcAft>
              <a:buNone/>
            </a:pPr>
            <a:r>
              <a:t/>
            </a:r>
            <a:endParaRPr sz="2000"/>
          </a:p>
          <a:p>
            <a:pPr indent="0" lvl="0" marL="0" rtl="0" algn="l">
              <a:spcBef>
                <a:spcPts val="0"/>
              </a:spcBef>
              <a:spcAft>
                <a:spcPts val="0"/>
              </a:spcAft>
              <a:buNone/>
            </a:pPr>
            <a:r>
              <a:rPr lang="en-US" sz="1800"/>
              <a:t>            </a:t>
            </a:r>
            <a:endParaRPr sz="2000"/>
          </a:p>
          <a:p>
            <a:pPr indent="0" lvl="0" marL="1828800" rtl="0" algn="l">
              <a:lnSpc>
                <a:spcPct val="115000"/>
              </a:lnSpc>
              <a:spcBef>
                <a:spcPts val="0"/>
              </a:spcBef>
              <a:spcAft>
                <a:spcPts val="0"/>
              </a:spcAft>
              <a:buNone/>
            </a:pPr>
            <a:r>
              <a:t/>
            </a:r>
            <a:endParaRPr sz="2000"/>
          </a:p>
          <a:p>
            <a:pPr indent="0" lvl="0" marL="1828800" rtl="0" algn="l">
              <a:lnSpc>
                <a:spcPct val="115000"/>
              </a:lnSpc>
              <a:spcBef>
                <a:spcPts val="0"/>
              </a:spcBef>
              <a:spcAft>
                <a:spcPts val="0"/>
              </a:spcAft>
              <a:buNone/>
            </a:pPr>
            <a:r>
              <a:t/>
            </a:r>
            <a:endParaRPr sz="2000"/>
          </a:p>
          <a:p>
            <a:pPr indent="0" lvl="0" marL="914400" rtl="0" algn="l">
              <a:lnSpc>
                <a:spcPct val="115000"/>
              </a:lnSpc>
              <a:spcBef>
                <a:spcPts val="0"/>
              </a:spcBef>
              <a:spcAft>
                <a:spcPts val="0"/>
              </a:spcAft>
              <a:buNone/>
            </a:pPr>
            <a:r>
              <a:t/>
            </a:r>
            <a:endParaRPr sz="2000"/>
          </a:p>
          <a:p>
            <a:pPr indent="0" lvl="0" marL="0" rtl="0" algn="l">
              <a:spcBef>
                <a:spcPts val="0"/>
              </a:spcBef>
              <a:spcAft>
                <a:spcPts val="0"/>
              </a:spcAft>
              <a:buNone/>
            </a:pPr>
            <a:r>
              <a:t/>
            </a:r>
            <a:endParaRPr sz="1800"/>
          </a:p>
          <a:p>
            <a:pPr indent="0" lvl="0" marL="1828800" rtl="0" algn="l">
              <a:spcBef>
                <a:spcPts val="0"/>
              </a:spcBef>
              <a:spcAft>
                <a:spcPts val="0"/>
              </a:spcAft>
              <a:buNone/>
            </a:pPr>
            <a:r>
              <a:t/>
            </a:r>
            <a:endParaRPr sz="2000"/>
          </a:p>
          <a:p>
            <a:pPr indent="457200" lvl="0" marL="2286000" rtl="0" algn="l">
              <a:spcBef>
                <a:spcPts val="0"/>
              </a:spcBef>
              <a:spcAft>
                <a:spcPts val="0"/>
              </a:spcAft>
              <a:buNone/>
            </a:pPr>
            <a:r>
              <a:t/>
            </a:r>
            <a:endParaRPr sz="1800"/>
          </a:p>
        </p:txBody>
      </p:sp>
      <p:sp>
        <p:nvSpPr>
          <p:cNvPr id="423" name="Google Shape;423;p38"/>
          <p:cNvSpPr txBox="1"/>
          <p:nvPr>
            <p:ph idx="1" type="body"/>
          </p:nvPr>
        </p:nvSpPr>
        <p:spPr>
          <a:xfrm>
            <a:off x="0" y="1063646"/>
            <a:ext cx="9144000" cy="612000"/>
          </a:xfrm>
          <a:prstGeom prst="rect">
            <a:avLst/>
          </a:prstGeom>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Potencial de gravidade normal (U):</a:t>
            </a:r>
            <a:endParaRPr sz="2000">
              <a:solidFill>
                <a:srgbClr val="000000"/>
              </a:solidFill>
              <a:latin typeface="Arial"/>
              <a:ea typeface="Arial"/>
              <a:cs typeface="Arial"/>
              <a:sym typeface="Arial"/>
            </a:endParaRPr>
          </a:p>
          <a:p>
            <a:pPr indent="-355600" lvl="1" marL="9144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U = Ṽ + 𝚽:</a:t>
            </a:r>
            <a:endParaRPr sz="2000">
              <a:solidFill>
                <a:srgbClr val="000000"/>
              </a:solidFill>
              <a:latin typeface="Arial"/>
              <a:ea typeface="Arial"/>
              <a:cs typeface="Arial"/>
              <a:sym typeface="Arial"/>
            </a:endParaRPr>
          </a:p>
        </p:txBody>
      </p:sp>
      <p:sp>
        <p:nvSpPr>
          <p:cNvPr id="424" name="Google Shape;424;p38"/>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pic>
        <p:nvPicPr>
          <p:cNvPr id="425" name="Google Shape;425;p38"/>
          <p:cNvPicPr preferRelativeResize="0"/>
          <p:nvPr/>
        </p:nvPicPr>
        <p:blipFill>
          <a:blip r:embed="rId5">
            <a:alphaModFix/>
          </a:blip>
          <a:stretch>
            <a:fillRect/>
          </a:stretch>
        </p:blipFill>
        <p:spPr>
          <a:xfrm>
            <a:off x="451975" y="1078599"/>
            <a:ext cx="1461225" cy="1035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39"/>
          <p:cNvSpPr txBox="1"/>
          <p:nvPr>
            <p:ph idx="1" type="body"/>
          </p:nvPr>
        </p:nvSpPr>
        <p:spPr>
          <a:xfrm>
            <a:off x="0" y="669348"/>
            <a:ext cx="3300900" cy="524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Normal:</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433" name="Google Shape;433;p39"/>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434" name="Google Shape;434;p39"/>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435" name="Google Shape;435;p39"/>
          <p:cNvSpPr txBox="1"/>
          <p:nvPr/>
        </p:nvSpPr>
        <p:spPr>
          <a:xfrm>
            <a:off x="0" y="2170475"/>
            <a:ext cx="4675500" cy="4431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gravitacional (Ṽ):</a:t>
            </a:r>
            <a:endParaRPr sz="1800"/>
          </a:p>
          <a:p>
            <a:pPr indent="-342900" lvl="1" marL="914400" rtl="0" algn="l">
              <a:lnSpc>
                <a:spcPct val="115000"/>
              </a:lnSpc>
              <a:spcBef>
                <a:spcPts val="0"/>
              </a:spcBef>
              <a:spcAft>
                <a:spcPts val="0"/>
              </a:spcAft>
              <a:buSzPts val="1800"/>
              <a:buChar char="○"/>
            </a:pPr>
            <a:r>
              <a:rPr lang="en-US" sz="1800"/>
              <a:t>É a componente gravitacional de U;</a:t>
            </a:r>
            <a:endParaRPr sz="1800"/>
          </a:p>
          <a:p>
            <a:pPr indent="-342900" lvl="1" marL="914400" rtl="0" algn="l">
              <a:lnSpc>
                <a:spcPct val="115000"/>
              </a:lnSpc>
              <a:spcBef>
                <a:spcPts val="0"/>
              </a:spcBef>
              <a:spcAft>
                <a:spcPts val="0"/>
              </a:spcAft>
              <a:buSzPts val="1800"/>
              <a:buChar char="○"/>
            </a:pPr>
            <a:r>
              <a:rPr lang="en-US" sz="1800"/>
              <a:t>Está relacionado a interação entre massas;</a:t>
            </a:r>
            <a:endParaRPr sz="1800"/>
          </a:p>
          <a:p>
            <a:pPr indent="-342900" lvl="1" marL="914400" rtl="0" algn="l">
              <a:lnSpc>
                <a:spcPct val="115000"/>
              </a:lnSpc>
              <a:spcBef>
                <a:spcPts val="0"/>
              </a:spcBef>
              <a:spcAft>
                <a:spcPts val="0"/>
              </a:spcAft>
              <a:buSzPts val="1800"/>
              <a:buChar char="○"/>
            </a:pPr>
            <a:r>
              <a:rPr lang="en-US" sz="1800"/>
              <a:t>∇²</a:t>
            </a:r>
            <a:r>
              <a:rPr lang="en-US" sz="800"/>
              <a:t> </a:t>
            </a:r>
            <a:r>
              <a:rPr lang="en-US" sz="1700"/>
              <a:t>Ṽ</a:t>
            </a:r>
            <a:r>
              <a:rPr lang="en-US" sz="1800"/>
              <a:t> = 0, potencial harmônico;</a:t>
            </a:r>
            <a:endParaRPr sz="1800"/>
          </a:p>
          <a:p>
            <a:pPr indent="0" lvl="0" marL="1828800" rtl="0" algn="l">
              <a:lnSpc>
                <a:spcPct val="115000"/>
              </a:lnSpc>
              <a:spcBef>
                <a:spcPts val="0"/>
              </a:spcBef>
              <a:spcAft>
                <a:spcPts val="0"/>
              </a:spcAft>
              <a:buNone/>
            </a:pPr>
            <a:r>
              <a:t/>
            </a:r>
            <a:endParaRPr sz="2000"/>
          </a:p>
          <a:p>
            <a:pPr indent="0" lvl="0" marL="0" rtl="0" algn="l">
              <a:spcBef>
                <a:spcPts val="0"/>
              </a:spcBef>
              <a:spcAft>
                <a:spcPts val="0"/>
              </a:spcAft>
              <a:buNone/>
            </a:pPr>
            <a:r>
              <a:rPr lang="en-US" sz="1800"/>
              <a:t>            </a:t>
            </a:r>
            <a:endParaRPr sz="2000"/>
          </a:p>
          <a:p>
            <a:pPr indent="0" lvl="0" marL="1828800" rtl="0" algn="l">
              <a:lnSpc>
                <a:spcPct val="115000"/>
              </a:lnSpc>
              <a:spcBef>
                <a:spcPts val="0"/>
              </a:spcBef>
              <a:spcAft>
                <a:spcPts val="0"/>
              </a:spcAft>
              <a:buNone/>
            </a:pPr>
            <a:r>
              <a:t/>
            </a:r>
            <a:endParaRPr sz="2000"/>
          </a:p>
          <a:p>
            <a:pPr indent="0" lvl="0" marL="1828800" rtl="0" algn="l">
              <a:lnSpc>
                <a:spcPct val="115000"/>
              </a:lnSpc>
              <a:spcBef>
                <a:spcPts val="0"/>
              </a:spcBef>
              <a:spcAft>
                <a:spcPts val="0"/>
              </a:spcAft>
              <a:buNone/>
            </a:pPr>
            <a:r>
              <a:t/>
            </a:r>
            <a:endParaRPr sz="2000"/>
          </a:p>
          <a:p>
            <a:pPr indent="-330200" lvl="0" marL="914400" rtl="0" algn="l">
              <a:lnSpc>
                <a:spcPct val="115000"/>
              </a:lnSpc>
              <a:spcBef>
                <a:spcPts val="0"/>
              </a:spcBef>
              <a:spcAft>
                <a:spcPts val="0"/>
              </a:spcAft>
              <a:buSzPts val="1600"/>
              <a:buChar char="❏"/>
            </a:pPr>
            <a:r>
              <a:rPr lang="en-US" sz="1600"/>
              <a:t>G - constante de gravitação universal;</a:t>
            </a:r>
            <a:endParaRPr sz="1600"/>
          </a:p>
          <a:p>
            <a:pPr indent="-330200" lvl="0" marL="914400" rtl="0" algn="l">
              <a:lnSpc>
                <a:spcPct val="115000"/>
              </a:lnSpc>
              <a:spcBef>
                <a:spcPts val="0"/>
              </a:spcBef>
              <a:spcAft>
                <a:spcPts val="0"/>
              </a:spcAft>
              <a:buSzPts val="1600"/>
              <a:buChar char="❏"/>
            </a:pPr>
            <a:r>
              <a:rPr lang="en-US" sz="1600"/>
              <a:t>r - distância do ponto a dv; </a:t>
            </a:r>
            <a:endParaRPr sz="1600"/>
          </a:p>
          <a:p>
            <a:pPr indent="-330200" lvl="0" marL="914400" rtl="0" algn="l">
              <a:lnSpc>
                <a:spcPct val="115000"/>
              </a:lnSpc>
              <a:spcBef>
                <a:spcPts val="0"/>
              </a:spcBef>
              <a:spcAft>
                <a:spcPts val="0"/>
              </a:spcAft>
              <a:buSzPts val="1600"/>
              <a:buChar char="❏"/>
            </a:pPr>
            <a:r>
              <a:rPr lang="en-US" sz="1600"/>
              <a:t>  - distribuição de densidade interna da Terra Normal.</a:t>
            </a:r>
            <a:endParaRPr sz="2000"/>
          </a:p>
          <a:p>
            <a:pPr indent="0" lvl="0" marL="0" rtl="0" algn="l">
              <a:spcBef>
                <a:spcPts val="0"/>
              </a:spcBef>
              <a:spcAft>
                <a:spcPts val="0"/>
              </a:spcAft>
              <a:buNone/>
            </a:pPr>
            <a:r>
              <a:t/>
            </a:r>
            <a:endParaRPr sz="1800"/>
          </a:p>
          <a:p>
            <a:pPr indent="0" lvl="0" marL="1828800" rtl="0" algn="l">
              <a:spcBef>
                <a:spcPts val="0"/>
              </a:spcBef>
              <a:spcAft>
                <a:spcPts val="0"/>
              </a:spcAft>
              <a:buNone/>
            </a:pPr>
            <a:r>
              <a:t/>
            </a:r>
            <a:endParaRPr sz="2000"/>
          </a:p>
          <a:p>
            <a:pPr indent="457200" lvl="0" marL="2286000" rtl="0" algn="l">
              <a:spcBef>
                <a:spcPts val="0"/>
              </a:spcBef>
              <a:spcAft>
                <a:spcPts val="0"/>
              </a:spcAft>
              <a:buNone/>
            </a:pPr>
            <a:r>
              <a:t/>
            </a:r>
            <a:endParaRPr sz="1800"/>
          </a:p>
        </p:txBody>
      </p:sp>
      <p:sp>
        <p:nvSpPr>
          <p:cNvPr id="436" name="Google Shape;436;p39"/>
          <p:cNvSpPr txBox="1"/>
          <p:nvPr>
            <p:ph idx="1" type="body"/>
          </p:nvPr>
        </p:nvSpPr>
        <p:spPr>
          <a:xfrm>
            <a:off x="0" y="1063646"/>
            <a:ext cx="9144000" cy="612000"/>
          </a:xfrm>
          <a:prstGeom prst="rect">
            <a:avLst/>
          </a:prstGeom>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Potencial de gravidade normal (U):</a:t>
            </a:r>
            <a:endParaRPr sz="2000">
              <a:solidFill>
                <a:srgbClr val="000000"/>
              </a:solidFill>
              <a:latin typeface="Arial"/>
              <a:ea typeface="Arial"/>
              <a:cs typeface="Arial"/>
              <a:sym typeface="Arial"/>
            </a:endParaRPr>
          </a:p>
          <a:p>
            <a:pPr indent="-355600" lvl="1" marL="9144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U = Ṽ + 𝚽:</a:t>
            </a:r>
            <a:endParaRPr sz="2000">
              <a:solidFill>
                <a:srgbClr val="000000"/>
              </a:solidFill>
              <a:latin typeface="Arial"/>
              <a:ea typeface="Arial"/>
              <a:cs typeface="Arial"/>
              <a:sym typeface="Arial"/>
            </a:endParaRPr>
          </a:p>
        </p:txBody>
      </p:sp>
      <p:sp>
        <p:nvSpPr>
          <p:cNvPr id="437" name="Google Shape;437;p39"/>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pic>
        <p:nvPicPr>
          <p:cNvPr id="438" name="Google Shape;438;p39"/>
          <p:cNvPicPr preferRelativeResize="0"/>
          <p:nvPr/>
        </p:nvPicPr>
        <p:blipFill>
          <a:blip r:embed="rId5">
            <a:alphaModFix/>
          </a:blip>
          <a:stretch>
            <a:fillRect/>
          </a:stretch>
        </p:blipFill>
        <p:spPr>
          <a:xfrm>
            <a:off x="451975" y="1078599"/>
            <a:ext cx="1461225" cy="1035400"/>
          </a:xfrm>
          <a:prstGeom prst="rect">
            <a:avLst/>
          </a:prstGeom>
          <a:noFill/>
          <a:ln>
            <a:noFill/>
          </a:ln>
        </p:spPr>
      </p:pic>
      <p:pic>
        <p:nvPicPr>
          <p:cNvPr id="439" name="Google Shape;439;p39"/>
          <p:cNvPicPr preferRelativeResize="0"/>
          <p:nvPr/>
        </p:nvPicPr>
        <p:blipFill>
          <a:blip r:embed="rId6">
            <a:alphaModFix/>
          </a:blip>
          <a:stretch>
            <a:fillRect/>
          </a:stretch>
        </p:blipFill>
        <p:spPr>
          <a:xfrm>
            <a:off x="1324250" y="4505553"/>
            <a:ext cx="2381250" cy="523875"/>
          </a:xfrm>
          <a:prstGeom prst="rect">
            <a:avLst/>
          </a:prstGeom>
          <a:noFill/>
          <a:ln>
            <a:noFill/>
          </a:ln>
        </p:spPr>
      </p:pic>
      <p:pic>
        <p:nvPicPr>
          <p:cNvPr id="440" name="Google Shape;440;p39"/>
          <p:cNvPicPr preferRelativeResize="0"/>
          <p:nvPr/>
        </p:nvPicPr>
        <p:blipFill>
          <a:blip r:embed="rId7">
            <a:alphaModFix/>
          </a:blip>
          <a:stretch>
            <a:fillRect/>
          </a:stretch>
        </p:blipFill>
        <p:spPr>
          <a:xfrm>
            <a:off x="883114" y="6056192"/>
            <a:ext cx="161925" cy="22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47" name="Google Shape;447;p40"/>
          <p:cNvSpPr txBox="1"/>
          <p:nvPr>
            <p:ph idx="1" type="body"/>
          </p:nvPr>
        </p:nvSpPr>
        <p:spPr>
          <a:xfrm>
            <a:off x="0" y="669348"/>
            <a:ext cx="3300900" cy="524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Terra Normal:</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448" name="Google Shape;448;p40"/>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449" name="Google Shape;449;p40"/>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450" name="Google Shape;450;p40"/>
          <p:cNvSpPr txBox="1"/>
          <p:nvPr/>
        </p:nvSpPr>
        <p:spPr>
          <a:xfrm>
            <a:off x="0" y="2238400"/>
            <a:ext cx="4675500" cy="4364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gravitacional (Ṽ):</a:t>
            </a:r>
            <a:endParaRPr sz="1800"/>
          </a:p>
          <a:p>
            <a:pPr indent="-342900" lvl="1" marL="914400" rtl="0" algn="l">
              <a:lnSpc>
                <a:spcPct val="115000"/>
              </a:lnSpc>
              <a:spcBef>
                <a:spcPts val="0"/>
              </a:spcBef>
              <a:spcAft>
                <a:spcPts val="0"/>
              </a:spcAft>
              <a:buSzPts val="1800"/>
              <a:buChar char="○"/>
            </a:pPr>
            <a:r>
              <a:rPr lang="en-US" sz="1800"/>
              <a:t>É a componente gravitacional de U;</a:t>
            </a:r>
            <a:endParaRPr sz="1800"/>
          </a:p>
          <a:p>
            <a:pPr indent="-342900" lvl="1" marL="914400" rtl="0" algn="l">
              <a:lnSpc>
                <a:spcPct val="115000"/>
              </a:lnSpc>
              <a:spcBef>
                <a:spcPts val="0"/>
              </a:spcBef>
              <a:spcAft>
                <a:spcPts val="0"/>
              </a:spcAft>
              <a:buSzPts val="1800"/>
              <a:buChar char="○"/>
            </a:pPr>
            <a:r>
              <a:rPr lang="en-US" sz="1800"/>
              <a:t>Está relacionado a interação entre massas;</a:t>
            </a:r>
            <a:endParaRPr sz="1800"/>
          </a:p>
          <a:p>
            <a:pPr indent="-342900" lvl="1" marL="914400" rtl="0" algn="l">
              <a:lnSpc>
                <a:spcPct val="115000"/>
              </a:lnSpc>
              <a:spcBef>
                <a:spcPts val="0"/>
              </a:spcBef>
              <a:spcAft>
                <a:spcPts val="0"/>
              </a:spcAft>
              <a:buSzPts val="1800"/>
              <a:buChar char="○"/>
            </a:pPr>
            <a:r>
              <a:rPr lang="en-US" sz="1800"/>
              <a:t>∇²</a:t>
            </a:r>
            <a:r>
              <a:rPr lang="en-US" sz="800"/>
              <a:t> </a:t>
            </a:r>
            <a:r>
              <a:rPr lang="en-US" sz="1700"/>
              <a:t>Ṽ</a:t>
            </a:r>
            <a:r>
              <a:rPr lang="en-US" sz="1800"/>
              <a:t> = 0, potencial harmônico;</a:t>
            </a:r>
            <a:endParaRPr sz="1800"/>
          </a:p>
          <a:p>
            <a:pPr indent="0" lvl="0" marL="1828800" rtl="0" algn="l">
              <a:lnSpc>
                <a:spcPct val="115000"/>
              </a:lnSpc>
              <a:spcBef>
                <a:spcPts val="0"/>
              </a:spcBef>
              <a:spcAft>
                <a:spcPts val="0"/>
              </a:spcAft>
              <a:buNone/>
            </a:pPr>
            <a:r>
              <a:t/>
            </a:r>
            <a:endParaRPr sz="2000"/>
          </a:p>
          <a:p>
            <a:pPr indent="0" lvl="0" marL="1828800" rtl="0" algn="l">
              <a:lnSpc>
                <a:spcPct val="115000"/>
              </a:lnSpc>
              <a:spcBef>
                <a:spcPts val="0"/>
              </a:spcBef>
              <a:spcAft>
                <a:spcPts val="0"/>
              </a:spcAft>
              <a:buNone/>
            </a:pPr>
            <a:r>
              <a:t/>
            </a:r>
            <a:endParaRPr sz="2000"/>
          </a:p>
          <a:p>
            <a:pPr indent="0" lvl="0" marL="1828800" rtl="0" algn="l">
              <a:lnSpc>
                <a:spcPct val="115000"/>
              </a:lnSpc>
              <a:spcBef>
                <a:spcPts val="0"/>
              </a:spcBef>
              <a:spcAft>
                <a:spcPts val="0"/>
              </a:spcAft>
              <a:buNone/>
            </a:pPr>
            <a:r>
              <a:t/>
            </a:r>
            <a:endParaRPr sz="2000"/>
          </a:p>
          <a:p>
            <a:pPr indent="-330200" lvl="0" marL="914400" rtl="0" algn="l">
              <a:lnSpc>
                <a:spcPct val="115000"/>
              </a:lnSpc>
              <a:spcBef>
                <a:spcPts val="0"/>
              </a:spcBef>
              <a:spcAft>
                <a:spcPts val="0"/>
              </a:spcAft>
              <a:buSzPts val="1600"/>
              <a:buChar char="❏"/>
            </a:pPr>
            <a:r>
              <a:rPr lang="en-US" sz="1600"/>
              <a:t>G - constante de gravitação universal;</a:t>
            </a:r>
            <a:endParaRPr sz="1600"/>
          </a:p>
          <a:p>
            <a:pPr indent="-330200" lvl="0" marL="914400" rtl="0" algn="l">
              <a:lnSpc>
                <a:spcPct val="115000"/>
              </a:lnSpc>
              <a:spcBef>
                <a:spcPts val="0"/>
              </a:spcBef>
              <a:spcAft>
                <a:spcPts val="0"/>
              </a:spcAft>
              <a:buSzPts val="1600"/>
              <a:buChar char="❏"/>
            </a:pPr>
            <a:r>
              <a:rPr lang="en-US" sz="1600"/>
              <a:t>v - volume da Terra Real;</a:t>
            </a:r>
            <a:endParaRPr sz="1600"/>
          </a:p>
          <a:p>
            <a:pPr indent="-330200" lvl="0" marL="914400" rtl="0" algn="l">
              <a:lnSpc>
                <a:spcPct val="115000"/>
              </a:lnSpc>
              <a:spcBef>
                <a:spcPts val="0"/>
              </a:spcBef>
              <a:spcAft>
                <a:spcPts val="0"/>
              </a:spcAft>
              <a:buSzPts val="1600"/>
              <a:buChar char="❏"/>
            </a:pPr>
            <a:r>
              <a:rPr lang="en-US" sz="1600"/>
              <a:t>r - distância do ponto a dv; </a:t>
            </a:r>
            <a:endParaRPr sz="1600"/>
          </a:p>
          <a:p>
            <a:pPr indent="-330200" lvl="0" marL="914400" rtl="0" algn="l">
              <a:lnSpc>
                <a:spcPct val="115000"/>
              </a:lnSpc>
              <a:spcBef>
                <a:spcPts val="0"/>
              </a:spcBef>
              <a:spcAft>
                <a:spcPts val="0"/>
              </a:spcAft>
              <a:buSzPts val="1600"/>
              <a:buChar char="❏"/>
            </a:pPr>
            <a:r>
              <a:rPr lang="en-US" sz="1600"/>
              <a:t>  - distribuição de densidade interna da Terra Real.</a:t>
            </a:r>
            <a:endParaRPr sz="2000"/>
          </a:p>
          <a:p>
            <a:pPr indent="0" lvl="0" marL="0" rtl="0" algn="l">
              <a:spcBef>
                <a:spcPts val="0"/>
              </a:spcBef>
              <a:spcAft>
                <a:spcPts val="0"/>
              </a:spcAft>
              <a:buNone/>
            </a:pPr>
            <a:r>
              <a:t/>
            </a:r>
            <a:endParaRPr sz="1800"/>
          </a:p>
          <a:p>
            <a:pPr indent="0" lvl="0" marL="1828800" rtl="0" algn="l">
              <a:spcBef>
                <a:spcPts val="0"/>
              </a:spcBef>
              <a:spcAft>
                <a:spcPts val="0"/>
              </a:spcAft>
              <a:buNone/>
            </a:pPr>
            <a:r>
              <a:t/>
            </a:r>
            <a:endParaRPr sz="2000"/>
          </a:p>
          <a:p>
            <a:pPr indent="457200" lvl="0" marL="2286000" rtl="0" algn="l">
              <a:spcBef>
                <a:spcPts val="0"/>
              </a:spcBef>
              <a:spcAft>
                <a:spcPts val="0"/>
              </a:spcAft>
              <a:buNone/>
            </a:pPr>
            <a:r>
              <a:t/>
            </a:r>
            <a:endParaRPr sz="1800"/>
          </a:p>
        </p:txBody>
      </p:sp>
      <p:sp>
        <p:nvSpPr>
          <p:cNvPr id="451" name="Google Shape;451;p40"/>
          <p:cNvSpPr txBox="1"/>
          <p:nvPr>
            <p:ph idx="1" type="body"/>
          </p:nvPr>
        </p:nvSpPr>
        <p:spPr>
          <a:xfrm>
            <a:off x="0" y="1063646"/>
            <a:ext cx="9144000" cy="612000"/>
          </a:xfrm>
          <a:prstGeom prst="rect">
            <a:avLst/>
          </a:prstGeom>
        </p:spPr>
        <p:txBody>
          <a:bodyPr anchorCtr="0" anchor="t" bIns="91425" lIns="91425" spcFirstLastPara="1" rIns="91425" wrap="square" tIns="91425">
            <a:noAutofit/>
          </a:bodyPr>
          <a:lstStyle/>
          <a:p>
            <a:pPr indent="-355600" lvl="0" marL="4572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Potencial de gravidade normal (U):</a:t>
            </a:r>
            <a:endParaRPr sz="2000">
              <a:solidFill>
                <a:srgbClr val="000000"/>
              </a:solidFill>
              <a:latin typeface="Arial"/>
              <a:ea typeface="Arial"/>
              <a:cs typeface="Arial"/>
              <a:sym typeface="Arial"/>
            </a:endParaRPr>
          </a:p>
          <a:p>
            <a:pPr indent="-355600" lvl="1" marL="914400" rtl="0" algn="ctr">
              <a:lnSpc>
                <a:spcPct val="115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U = Ṽ + 𝚽:</a:t>
            </a:r>
            <a:endParaRPr sz="2000">
              <a:solidFill>
                <a:srgbClr val="000000"/>
              </a:solidFill>
              <a:latin typeface="Arial"/>
              <a:ea typeface="Arial"/>
              <a:cs typeface="Arial"/>
              <a:sym typeface="Arial"/>
            </a:endParaRPr>
          </a:p>
        </p:txBody>
      </p:sp>
      <p:sp>
        <p:nvSpPr>
          <p:cNvPr id="452" name="Google Shape;452;p40"/>
          <p:cNvSpPr txBox="1"/>
          <p:nvPr/>
        </p:nvSpPr>
        <p:spPr>
          <a:xfrm>
            <a:off x="4675500" y="2238400"/>
            <a:ext cx="4468500" cy="628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Potencial Centrígufo (𝚽):</a:t>
            </a:r>
            <a:endParaRPr sz="1800"/>
          </a:p>
          <a:p>
            <a:pPr indent="-342900" lvl="1" marL="914400" rtl="0" algn="l">
              <a:lnSpc>
                <a:spcPct val="115000"/>
              </a:lnSpc>
              <a:spcBef>
                <a:spcPts val="0"/>
              </a:spcBef>
              <a:spcAft>
                <a:spcPts val="0"/>
              </a:spcAft>
              <a:buSzPts val="1800"/>
              <a:buChar char="○"/>
            </a:pPr>
            <a:r>
              <a:rPr lang="en-US" sz="1800"/>
              <a:t>É a componente radial de U;</a:t>
            </a:r>
            <a:endParaRPr sz="1800"/>
          </a:p>
          <a:p>
            <a:pPr indent="-317500" lvl="1" marL="914400" rtl="0" algn="l">
              <a:lnSpc>
                <a:spcPct val="115000"/>
              </a:lnSpc>
              <a:spcBef>
                <a:spcPts val="0"/>
              </a:spcBef>
              <a:spcAft>
                <a:spcPts val="0"/>
              </a:spcAft>
              <a:buSzPts val="1400"/>
              <a:buChar char="○"/>
            </a:pPr>
            <a:r>
              <a:rPr lang="en-US" sz="1800"/>
              <a:t>É o mesmo da Terra Real por definição (HEISKANEN; MORITZ, 1967)	</a:t>
            </a:r>
            <a:endParaRPr sz="1800"/>
          </a:p>
          <a:p>
            <a:pPr indent="0" lvl="0" marL="0" rtl="0" algn="l">
              <a:lnSpc>
                <a:spcPct val="115000"/>
              </a:lnSpc>
              <a:spcBef>
                <a:spcPts val="0"/>
              </a:spcBef>
              <a:spcAft>
                <a:spcPts val="0"/>
              </a:spcAft>
              <a:buNone/>
            </a:pPr>
            <a:r>
              <a:t/>
            </a:r>
            <a:endParaRPr sz="2000"/>
          </a:p>
          <a:p>
            <a:pPr indent="0" lvl="0" marL="1828800" rtl="0" algn="l">
              <a:lnSpc>
                <a:spcPct val="115000"/>
              </a:lnSpc>
              <a:spcBef>
                <a:spcPts val="0"/>
              </a:spcBef>
              <a:spcAft>
                <a:spcPts val="0"/>
              </a:spcAft>
              <a:buNone/>
            </a:pPr>
            <a:r>
              <a:t/>
            </a:r>
            <a:endParaRPr sz="2000"/>
          </a:p>
          <a:p>
            <a:pPr indent="0" lvl="0" marL="91440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rPr lang="en-US" sz="1800"/>
              <a:t> </a:t>
            </a:r>
            <a:endParaRPr sz="1800"/>
          </a:p>
          <a:p>
            <a:pPr indent="457200" lvl="0" marL="2286000" rtl="0" algn="l">
              <a:lnSpc>
                <a:spcPct val="115000"/>
              </a:lnSpc>
              <a:spcBef>
                <a:spcPts val="0"/>
              </a:spcBef>
              <a:spcAft>
                <a:spcPts val="0"/>
              </a:spcAft>
              <a:buNone/>
            </a:pPr>
            <a:r>
              <a:t/>
            </a:r>
            <a:endParaRPr sz="1800"/>
          </a:p>
        </p:txBody>
      </p:sp>
      <p:sp>
        <p:nvSpPr>
          <p:cNvPr id="453" name="Google Shape;453;p40"/>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Fundamentação Teórica</a:t>
            </a:r>
            <a:endParaRPr sz="2400">
              <a:solidFill>
                <a:srgbClr val="000000"/>
              </a:solidFill>
              <a:latin typeface="Arial"/>
              <a:ea typeface="Arial"/>
              <a:cs typeface="Arial"/>
              <a:sym typeface="Arial"/>
            </a:endParaRPr>
          </a:p>
        </p:txBody>
      </p:sp>
      <p:pic>
        <p:nvPicPr>
          <p:cNvPr id="454" name="Google Shape;454;p40"/>
          <p:cNvPicPr preferRelativeResize="0"/>
          <p:nvPr/>
        </p:nvPicPr>
        <p:blipFill>
          <a:blip r:embed="rId5">
            <a:alphaModFix/>
          </a:blip>
          <a:stretch>
            <a:fillRect/>
          </a:stretch>
        </p:blipFill>
        <p:spPr>
          <a:xfrm>
            <a:off x="451975" y="1078599"/>
            <a:ext cx="1461225" cy="1035400"/>
          </a:xfrm>
          <a:prstGeom prst="rect">
            <a:avLst/>
          </a:prstGeom>
          <a:noFill/>
          <a:ln>
            <a:noFill/>
          </a:ln>
        </p:spPr>
      </p:pic>
      <p:pic>
        <p:nvPicPr>
          <p:cNvPr id="455" name="Google Shape;455;p40"/>
          <p:cNvPicPr preferRelativeResize="0"/>
          <p:nvPr/>
        </p:nvPicPr>
        <p:blipFill>
          <a:blip r:embed="rId6">
            <a:alphaModFix/>
          </a:blip>
          <a:stretch>
            <a:fillRect/>
          </a:stretch>
        </p:blipFill>
        <p:spPr>
          <a:xfrm>
            <a:off x="1324250" y="4505553"/>
            <a:ext cx="2381250" cy="523875"/>
          </a:xfrm>
          <a:prstGeom prst="rect">
            <a:avLst/>
          </a:prstGeom>
          <a:noFill/>
          <a:ln>
            <a:noFill/>
          </a:ln>
        </p:spPr>
      </p:pic>
      <p:pic>
        <p:nvPicPr>
          <p:cNvPr id="456" name="Google Shape;456;p40"/>
          <p:cNvPicPr preferRelativeResize="0"/>
          <p:nvPr/>
        </p:nvPicPr>
        <p:blipFill>
          <a:blip r:embed="rId7">
            <a:alphaModFix/>
          </a:blip>
          <a:stretch>
            <a:fillRect/>
          </a:stretch>
        </p:blipFill>
        <p:spPr>
          <a:xfrm>
            <a:off x="886700" y="6104521"/>
            <a:ext cx="161925" cy="22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txBox="1"/>
          <p:nvPr>
            <p:ph type="title"/>
          </p:nvPr>
        </p:nvSpPr>
        <p:spPr>
          <a:xfrm>
            <a:off x="0" y="0"/>
            <a:ext cx="91836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Harmônicos esféricos</a:t>
            </a:r>
            <a:endParaRPr sz="2400">
              <a:solidFill>
                <a:srgbClr val="000000"/>
              </a:solidFill>
              <a:latin typeface="Arial"/>
              <a:ea typeface="Arial"/>
              <a:cs typeface="Arial"/>
              <a:sym typeface="Arial"/>
            </a:endParaRPr>
          </a:p>
        </p:txBody>
      </p:sp>
      <p:sp>
        <p:nvSpPr>
          <p:cNvPr id="463" name="Google Shape;463;p4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64" name="Google Shape;464;p41"/>
          <p:cNvSpPr txBox="1"/>
          <p:nvPr>
            <p:ph idx="1" type="body"/>
          </p:nvPr>
        </p:nvSpPr>
        <p:spPr>
          <a:xfrm>
            <a:off x="3265275" y="3916500"/>
            <a:ext cx="5754600" cy="1983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1800">
              <a:solidFill>
                <a:srgbClr val="000000"/>
              </a:solidFill>
              <a:latin typeface="Arial"/>
              <a:ea typeface="Arial"/>
              <a:cs typeface="Arial"/>
              <a:sym typeface="Arial"/>
            </a:endParaRPr>
          </a:p>
        </p:txBody>
      </p:sp>
      <p:pic>
        <p:nvPicPr>
          <p:cNvPr id="465" name="Google Shape;465;p41"/>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466" name="Google Shape;466;p41"/>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467" name="Google Shape;467;p41"/>
          <p:cNvPicPr preferRelativeResize="0"/>
          <p:nvPr/>
        </p:nvPicPr>
        <p:blipFill>
          <a:blip r:embed="rId5">
            <a:alphaModFix/>
          </a:blip>
          <a:stretch>
            <a:fillRect/>
          </a:stretch>
        </p:blipFill>
        <p:spPr>
          <a:xfrm>
            <a:off x="189925" y="1946363"/>
            <a:ext cx="3007125" cy="2965275"/>
          </a:xfrm>
          <a:prstGeom prst="rect">
            <a:avLst/>
          </a:prstGeom>
          <a:noFill/>
          <a:ln>
            <a:noFill/>
          </a:ln>
        </p:spPr>
      </p:pic>
      <p:pic>
        <p:nvPicPr>
          <p:cNvPr id="468" name="Google Shape;468;p41"/>
          <p:cNvPicPr preferRelativeResize="0"/>
          <p:nvPr/>
        </p:nvPicPr>
        <p:blipFill>
          <a:blip r:embed="rId6">
            <a:alphaModFix/>
          </a:blip>
          <a:stretch>
            <a:fillRect/>
          </a:stretch>
        </p:blipFill>
        <p:spPr>
          <a:xfrm>
            <a:off x="1970338" y="764875"/>
            <a:ext cx="5362575" cy="1295400"/>
          </a:xfrm>
          <a:prstGeom prst="rect">
            <a:avLst/>
          </a:prstGeom>
          <a:noFill/>
          <a:ln>
            <a:noFill/>
          </a:ln>
        </p:spPr>
      </p:pic>
      <p:sp>
        <p:nvSpPr>
          <p:cNvPr id="469" name="Google Shape;469;p41"/>
          <p:cNvSpPr txBox="1"/>
          <p:nvPr/>
        </p:nvSpPr>
        <p:spPr>
          <a:xfrm>
            <a:off x="245761" y="475650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7"/>
              </a:rPr>
              <a:t>http://icgem.gfz-potsdam.de/calcgrid</a:t>
            </a:r>
            <a:endParaRPr sz="11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2"/>
          <p:cNvSpPr txBox="1"/>
          <p:nvPr>
            <p:ph type="title"/>
          </p:nvPr>
        </p:nvSpPr>
        <p:spPr>
          <a:xfrm>
            <a:off x="0" y="0"/>
            <a:ext cx="91836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Harmônicos esféricos</a:t>
            </a:r>
            <a:endParaRPr sz="2400">
              <a:solidFill>
                <a:srgbClr val="000000"/>
              </a:solidFill>
              <a:latin typeface="Arial"/>
              <a:ea typeface="Arial"/>
              <a:cs typeface="Arial"/>
              <a:sym typeface="Arial"/>
            </a:endParaRPr>
          </a:p>
        </p:txBody>
      </p:sp>
      <p:sp>
        <p:nvSpPr>
          <p:cNvPr id="476" name="Google Shape;476;p4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77" name="Google Shape;477;p42"/>
          <p:cNvSpPr txBox="1"/>
          <p:nvPr>
            <p:ph idx="1" type="body"/>
          </p:nvPr>
        </p:nvSpPr>
        <p:spPr>
          <a:xfrm>
            <a:off x="3265275" y="3916500"/>
            <a:ext cx="5754600" cy="1983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1800">
              <a:solidFill>
                <a:srgbClr val="000000"/>
              </a:solidFill>
              <a:latin typeface="Arial"/>
              <a:ea typeface="Arial"/>
              <a:cs typeface="Arial"/>
              <a:sym typeface="Arial"/>
            </a:endParaRPr>
          </a:p>
        </p:txBody>
      </p:sp>
      <p:pic>
        <p:nvPicPr>
          <p:cNvPr id="478" name="Google Shape;478;p42"/>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479" name="Google Shape;479;p42"/>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480" name="Google Shape;480;p42"/>
          <p:cNvPicPr preferRelativeResize="0"/>
          <p:nvPr/>
        </p:nvPicPr>
        <p:blipFill>
          <a:blip r:embed="rId5">
            <a:alphaModFix/>
          </a:blip>
          <a:stretch>
            <a:fillRect/>
          </a:stretch>
        </p:blipFill>
        <p:spPr>
          <a:xfrm>
            <a:off x="189925" y="1946363"/>
            <a:ext cx="3007125" cy="2965275"/>
          </a:xfrm>
          <a:prstGeom prst="rect">
            <a:avLst/>
          </a:prstGeom>
          <a:noFill/>
          <a:ln>
            <a:noFill/>
          </a:ln>
        </p:spPr>
      </p:pic>
      <p:pic>
        <p:nvPicPr>
          <p:cNvPr id="481" name="Google Shape;481;p42"/>
          <p:cNvPicPr preferRelativeResize="0"/>
          <p:nvPr/>
        </p:nvPicPr>
        <p:blipFill>
          <a:blip r:embed="rId6">
            <a:alphaModFix/>
          </a:blip>
          <a:stretch>
            <a:fillRect/>
          </a:stretch>
        </p:blipFill>
        <p:spPr>
          <a:xfrm>
            <a:off x="1970338" y="764875"/>
            <a:ext cx="5362575" cy="1295400"/>
          </a:xfrm>
          <a:prstGeom prst="rect">
            <a:avLst/>
          </a:prstGeom>
          <a:noFill/>
          <a:ln>
            <a:noFill/>
          </a:ln>
        </p:spPr>
      </p:pic>
      <p:sp>
        <p:nvSpPr>
          <p:cNvPr id="482" name="Google Shape;482;p42"/>
          <p:cNvSpPr/>
          <p:nvPr/>
        </p:nvSpPr>
        <p:spPr>
          <a:xfrm>
            <a:off x="3359200" y="2335625"/>
            <a:ext cx="2503200" cy="740700"/>
          </a:xfrm>
          <a:prstGeom prst="wedgeRoundRectCallout">
            <a:avLst>
              <a:gd fmla="val -372" name="adj1"/>
              <a:gd fmla="val -7267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Forma desconhecida (limites de integração)</a:t>
            </a:r>
            <a:endParaRPr sz="1600"/>
          </a:p>
        </p:txBody>
      </p:sp>
      <p:sp>
        <p:nvSpPr>
          <p:cNvPr id="483" name="Google Shape;483;p42"/>
          <p:cNvSpPr txBox="1"/>
          <p:nvPr/>
        </p:nvSpPr>
        <p:spPr>
          <a:xfrm>
            <a:off x="245761" y="475650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7"/>
              </a:rPr>
              <a:t>http://icgem.gfz-potsdam.de/calcgrid</a:t>
            </a:r>
            <a:endParaRPr sz="11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25" y="844400"/>
            <a:ext cx="24378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115" name="Google Shape;115;p1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6" name="Google Shape;116;p16"/>
          <p:cNvSpPr txBox="1"/>
          <p:nvPr>
            <p:ph idx="1" type="subTitle"/>
          </p:nvPr>
        </p:nvSpPr>
        <p:spPr>
          <a:xfrm>
            <a:off x="25" y="1879675"/>
            <a:ext cx="2780400" cy="245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Problemática: </a:t>
            </a:r>
            <a:endParaRPr sz="2200">
              <a:solidFill>
                <a:srgbClr val="000000"/>
              </a:solidFill>
              <a:latin typeface="Arial"/>
              <a:ea typeface="Arial"/>
              <a:cs typeface="Arial"/>
              <a:sym typeface="Arial"/>
            </a:endParaRPr>
          </a:p>
          <a:p>
            <a:pPr indent="-355600" lvl="0" marL="457200" rtl="0" algn="l">
              <a:lnSpc>
                <a:spcPct val="115000"/>
              </a:lnSpc>
              <a:spcBef>
                <a:spcPts val="1600"/>
              </a:spcBef>
              <a:spcAft>
                <a:spcPts val="0"/>
              </a:spcAft>
              <a:buClr>
                <a:srgbClr val="000000"/>
              </a:buClr>
              <a:buSzPts val="2000"/>
              <a:buFont typeface="Arial"/>
              <a:buChar char="●"/>
            </a:pPr>
            <a:r>
              <a:rPr lang="en-US" sz="2000">
                <a:solidFill>
                  <a:srgbClr val="000000"/>
                </a:solidFill>
                <a:latin typeface="Arial"/>
                <a:ea typeface="Arial"/>
                <a:cs typeface="Arial"/>
                <a:sym typeface="Arial"/>
              </a:rPr>
              <a:t>Zonas não preenchidas;</a:t>
            </a:r>
            <a:endParaRPr sz="20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117" name="Google Shape;117;p16"/>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118" name="Google Shape;118;p16"/>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119" name="Google Shape;119;p16"/>
          <p:cNvPicPr preferRelativeResize="0"/>
          <p:nvPr/>
        </p:nvPicPr>
        <p:blipFill>
          <a:blip r:embed="rId5">
            <a:alphaModFix/>
          </a:blip>
          <a:stretch>
            <a:fillRect/>
          </a:stretch>
        </p:blipFill>
        <p:spPr>
          <a:xfrm>
            <a:off x="2683857" y="568580"/>
            <a:ext cx="6059389" cy="6045398"/>
          </a:xfrm>
          <a:prstGeom prst="rect">
            <a:avLst/>
          </a:prstGeom>
          <a:noFill/>
          <a:ln>
            <a:noFill/>
          </a:ln>
        </p:spPr>
      </p:pic>
      <p:sp>
        <p:nvSpPr>
          <p:cNvPr id="120" name="Google Shape;120;p16"/>
          <p:cNvSpPr txBox="1"/>
          <p:nvPr/>
        </p:nvSpPr>
        <p:spPr>
          <a:xfrm>
            <a:off x="5571911" y="6530221"/>
            <a:ext cx="44595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Fonte: Acervo da RGFB do ON (</a:t>
            </a:r>
            <a:r>
              <a:rPr lang="en-US" sz="1100"/>
              <a:t>JÚNIOR, 2018).</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3"/>
          <p:cNvSpPr txBox="1"/>
          <p:nvPr>
            <p:ph type="title"/>
          </p:nvPr>
        </p:nvSpPr>
        <p:spPr>
          <a:xfrm>
            <a:off x="0" y="0"/>
            <a:ext cx="91836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Harmônicos esféricos</a:t>
            </a:r>
            <a:endParaRPr sz="2400">
              <a:solidFill>
                <a:srgbClr val="000000"/>
              </a:solidFill>
              <a:latin typeface="Arial"/>
              <a:ea typeface="Arial"/>
              <a:cs typeface="Arial"/>
              <a:sym typeface="Arial"/>
            </a:endParaRPr>
          </a:p>
        </p:txBody>
      </p:sp>
      <p:sp>
        <p:nvSpPr>
          <p:cNvPr id="490" name="Google Shape;490;p4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91" name="Google Shape;491;p43"/>
          <p:cNvSpPr txBox="1"/>
          <p:nvPr>
            <p:ph idx="1" type="body"/>
          </p:nvPr>
        </p:nvSpPr>
        <p:spPr>
          <a:xfrm>
            <a:off x="3265275" y="3916500"/>
            <a:ext cx="5754600" cy="1983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1800">
              <a:solidFill>
                <a:srgbClr val="000000"/>
              </a:solidFill>
              <a:latin typeface="Arial"/>
              <a:ea typeface="Arial"/>
              <a:cs typeface="Arial"/>
              <a:sym typeface="Arial"/>
            </a:endParaRPr>
          </a:p>
        </p:txBody>
      </p:sp>
      <p:pic>
        <p:nvPicPr>
          <p:cNvPr id="492" name="Google Shape;492;p43"/>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493" name="Google Shape;493;p43"/>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494" name="Google Shape;494;p43"/>
          <p:cNvPicPr preferRelativeResize="0"/>
          <p:nvPr/>
        </p:nvPicPr>
        <p:blipFill>
          <a:blip r:embed="rId5">
            <a:alphaModFix/>
          </a:blip>
          <a:stretch>
            <a:fillRect/>
          </a:stretch>
        </p:blipFill>
        <p:spPr>
          <a:xfrm>
            <a:off x="189925" y="1946363"/>
            <a:ext cx="3007125" cy="2965275"/>
          </a:xfrm>
          <a:prstGeom prst="rect">
            <a:avLst/>
          </a:prstGeom>
          <a:noFill/>
          <a:ln>
            <a:noFill/>
          </a:ln>
        </p:spPr>
      </p:pic>
      <p:pic>
        <p:nvPicPr>
          <p:cNvPr id="495" name="Google Shape;495;p43"/>
          <p:cNvPicPr preferRelativeResize="0"/>
          <p:nvPr/>
        </p:nvPicPr>
        <p:blipFill>
          <a:blip r:embed="rId6">
            <a:alphaModFix/>
          </a:blip>
          <a:stretch>
            <a:fillRect/>
          </a:stretch>
        </p:blipFill>
        <p:spPr>
          <a:xfrm>
            <a:off x="1970338" y="764875"/>
            <a:ext cx="5362575" cy="1295400"/>
          </a:xfrm>
          <a:prstGeom prst="rect">
            <a:avLst/>
          </a:prstGeom>
          <a:noFill/>
          <a:ln>
            <a:noFill/>
          </a:ln>
        </p:spPr>
      </p:pic>
      <p:sp>
        <p:nvSpPr>
          <p:cNvPr id="496" name="Google Shape;496;p43"/>
          <p:cNvSpPr/>
          <p:nvPr/>
        </p:nvSpPr>
        <p:spPr>
          <a:xfrm>
            <a:off x="3359200" y="2335625"/>
            <a:ext cx="2503200" cy="740700"/>
          </a:xfrm>
          <a:prstGeom prst="wedgeRoundRectCallout">
            <a:avLst>
              <a:gd fmla="val -372" name="adj1"/>
              <a:gd fmla="val -7267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Forma desconhecida (limites de integração)</a:t>
            </a:r>
            <a:endParaRPr sz="1600"/>
          </a:p>
        </p:txBody>
      </p:sp>
      <p:sp>
        <p:nvSpPr>
          <p:cNvPr id="497" name="Google Shape;497;p43"/>
          <p:cNvSpPr/>
          <p:nvPr/>
        </p:nvSpPr>
        <p:spPr>
          <a:xfrm>
            <a:off x="6382225" y="1839325"/>
            <a:ext cx="2702700" cy="760500"/>
          </a:xfrm>
          <a:prstGeom prst="wedgeRoundRectCallout">
            <a:avLst>
              <a:gd fmla="val -38594" name="adj1"/>
              <a:gd fmla="val -7895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Distribuição de densidades desconhecida!</a:t>
            </a:r>
            <a:endParaRPr sz="1600"/>
          </a:p>
        </p:txBody>
      </p:sp>
      <p:sp>
        <p:nvSpPr>
          <p:cNvPr id="498" name="Google Shape;498;p43"/>
          <p:cNvSpPr txBox="1"/>
          <p:nvPr/>
        </p:nvSpPr>
        <p:spPr>
          <a:xfrm>
            <a:off x="245761" y="475650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7"/>
              </a:rPr>
              <a:t>http://icgem.gfz-potsdam.de/calcgrid</a:t>
            </a:r>
            <a:endParaRPr sz="1100">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4"/>
          <p:cNvSpPr txBox="1"/>
          <p:nvPr>
            <p:ph type="title"/>
          </p:nvPr>
        </p:nvSpPr>
        <p:spPr>
          <a:xfrm>
            <a:off x="0" y="0"/>
            <a:ext cx="91836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Harmônicos esféricos</a:t>
            </a:r>
            <a:endParaRPr sz="2400">
              <a:solidFill>
                <a:srgbClr val="000000"/>
              </a:solidFill>
              <a:latin typeface="Arial"/>
              <a:ea typeface="Arial"/>
              <a:cs typeface="Arial"/>
              <a:sym typeface="Arial"/>
            </a:endParaRPr>
          </a:p>
        </p:txBody>
      </p:sp>
      <p:sp>
        <p:nvSpPr>
          <p:cNvPr id="505" name="Google Shape;505;p4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06" name="Google Shape;506;p44"/>
          <p:cNvSpPr txBox="1"/>
          <p:nvPr>
            <p:ph idx="1" type="body"/>
          </p:nvPr>
        </p:nvSpPr>
        <p:spPr>
          <a:xfrm>
            <a:off x="3359200" y="4350125"/>
            <a:ext cx="5754600" cy="1983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Contorna-se este problema, aplicando a expansão em harmônicos esféricos.</a:t>
            </a:r>
            <a:endParaRPr sz="18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1800">
              <a:solidFill>
                <a:srgbClr val="000000"/>
              </a:solidFill>
              <a:latin typeface="Arial"/>
              <a:ea typeface="Arial"/>
              <a:cs typeface="Arial"/>
              <a:sym typeface="Arial"/>
            </a:endParaRPr>
          </a:p>
        </p:txBody>
      </p:sp>
      <p:pic>
        <p:nvPicPr>
          <p:cNvPr id="507" name="Google Shape;507;p44"/>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508" name="Google Shape;508;p44"/>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509" name="Google Shape;509;p44"/>
          <p:cNvPicPr preferRelativeResize="0"/>
          <p:nvPr/>
        </p:nvPicPr>
        <p:blipFill>
          <a:blip r:embed="rId5">
            <a:alphaModFix/>
          </a:blip>
          <a:stretch>
            <a:fillRect/>
          </a:stretch>
        </p:blipFill>
        <p:spPr>
          <a:xfrm>
            <a:off x="189925" y="1946363"/>
            <a:ext cx="3007125" cy="2965275"/>
          </a:xfrm>
          <a:prstGeom prst="rect">
            <a:avLst/>
          </a:prstGeom>
          <a:noFill/>
          <a:ln>
            <a:noFill/>
          </a:ln>
        </p:spPr>
      </p:pic>
      <p:pic>
        <p:nvPicPr>
          <p:cNvPr id="510" name="Google Shape;510;p44"/>
          <p:cNvPicPr preferRelativeResize="0"/>
          <p:nvPr/>
        </p:nvPicPr>
        <p:blipFill>
          <a:blip r:embed="rId6">
            <a:alphaModFix/>
          </a:blip>
          <a:stretch>
            <a:fillRect/>
          </a:stretch>
        </p:blipFill>
        <p:spPr>
          <a:xfrm>
            <a:off x="1970338" y="764875"/>
            <a:ext cx="5362575" cy="1295400"/>
          </a:xfrm>
          <a:prstGeom prst="rect">
            <a:avLst/>
          </a:prstGeom>
          <a:noFill/>
          <a:ln>
            <a:noFill/>
          </a:ln>
        </p:spPr>
      </p:pic>
      <p:sp>
        <p:nvSpPr>
          <p:cNvPr id="511" name="Google Shape;511;p44"/>
          <p:cNvSpPr/>
          <p:nvPr/>
        </p:nvSpPr>
        <p:spPr>
          <a:xfrm>
            <a:off x="3359200" y="2335625"/>
            <a:ext cx="2503200" cy="740700"/>
          </a:xfrm>
          <a:prstGeom prst="wedgeRoundRectCallout">
            <a:avLst>
              <a:gd fmla="val -372" name="adj1"/>
              <a:gd fmla="val -7267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Forma desconhecida (limites de integração)</a:t>
            </a:r>
            <a:endParaRPr sz="1600"/>
          </a:p>
        </p:txBody>
      </p:sp>
      <p:sp>
        <p:nvSpPr>
          <p:cNvPr id="512" name="Google Shape;512;p44"/>
          <p:cNvSpPr/>
          <p:nvPr/>
        </p:nvSpPr>
        <p:spPr>
          <a:xfrm>
            <a:off x="6382225" y="1839325"/>
            <a:ext cx="2702700" cy="760500"/>
          </a:xfrm>
          <a:prstGeom prst="wedgeRoundRectCallout">
            <a:avLst>
              <a:gd fmla="val -38594" name="adj1"/>
              <a:gd fmla="val -7895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t>Distribuição de densidades desconhecida!</a:t>
            </a:r>
            <a:endParaRPr sz="1600"/>
          </a:p>
        </p:txBody>
      </p:sp>
      <p:sp>
        <p:nvSpPr>
          <p:cNvPr id="513" name="Google Shape;513;p44"/>
          <p:cNvSpPr txBox="1"/>
          <p:nvPr/>
        </p:nvSpPr>
        <p:spPr>
          <a:xfrm>
            <a:off x="245761" y="475650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7"/>
              </a:rPr>
              <a:t>http://icgem.gfz-potsdam.de/calcgrid</a:t>
            </a:r>
            <a:endParaRPr sz="11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5"/>
          <p:cNvSpPr txBox="1"/>
          <p:nvPr>
            <p:ph type="title"/>
          </p:nvPr>
        </p:nvSpPr>
        <p:spPr>
          <a:xfrm>
            <a:off x="0" y="0"/>
            <a:ext cx="91836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Harmônicos esféricos</a:t>
            </a:r>
            <a:endParaRPr sz="2400">
              <a:solidFill>
                <a:srgbClr val="000000"/>
              </a:solidFill>
              <a:latin typeface="Arial"/>
              <a:ea typeface="Arial"/>
              <a:cs typeface="Arial"/>
              <a:sym typeface="Arial"/>
            </a:endParaRPr>
          </a:p>
        </p:txBody>
      </p:sp>
      <p:sp>
        <p:nvSpPr>
          <p:cNvPr id="520" name="Google Shape;520;p4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21" name="Google Shape;521;p45"/>
          <p:cNvSpPr txBox="1"/>
          <p:nvPr>
            <p:ph idx="1" type="body"/>
          </p:nvPr>
        </p:nvSpPr>
        <p:spPr>
          <a:xfrm>
            <a:off x="2918300" y="1295025"/>
            <a:ext cx="5754600" cy="5599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V é calculado a partir de aproximações:</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342900" lvl="1" marL="914400" rtl="0" algn="l">
              <a:lnSpc>
                <a:spcPct val="115000"/>
              </a:lnSpc>
              <a:spcBef>
                <a:spcPts val="1600"/>
              </a:spcBef>
              <a:spcAft>
                <a:spcPts val="0"/>
              </a:spcAft>
              <a:buClr>
                <a:srgbClr val="000000"/>
              </a:buClr>
              <a:buSzPts val="1800"/>
              <a:buFont typeface="Arial"/>
              <a:buChar char="○"/>
            </a:pPr>
            <a:r>
              <a:rPr lang="en-US" sz="1800">
                <a:solidFill>
                  <a:srgbClr val="000000"/>
                </a:solidFill>
                <a:latin typeface="Arial"/>
                <a:ea typeface="Arial"/>
                <a:cs typeface="Arial"/>
                <a:sym typeface="Arial"/>
              </a:rPr>
              <a:t>Estas aproximações podem ser expressas matematicamente por meio de séries descritas em coordenadas esféricas (r,ɸ,λ):</a:t>
            </a:r>
            <a:endParaRPr sz="1800">
              <a:solidFill>
                <a:srgbClr val="000000"/>
              </a:solidFill>
              <a:latin typeface="Arial"/>
              <a:ea typeface="Arial"/>
              <a:cs typeface="Arial"/>
              <a:sym typeface="Arial"/>
            </a:endParaRPr>
          </a:p>
          <a:p>
            <a:pPr indent="0" lvl="0" marL="91440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330200" lvl="0" marL="1371600" rtl="0" algn="l">
              <a:spcBef>
                <a:spcPts val="1600"/>
              </a:spcBef>
              <a:spcAft>
                <a:spcPts val="0"/>
              </a:spcAft>
              <a:buClr>
                <a:srgbClr val="000000"/>
              </a:buClr>
              <a:buSzPts val="1600"/>
              <a:buFont typeface="Arial"/>
              <a:buChar char="❏"/>
            </a:pPr>
            <a:r>
              <a:rPr lang="en-US" sz="1600">
                <a:solidFill>
                  <a:srgbClr val="000000"/>
                </a:solidFill>
                <a:latin typeface="Arial"/>
                <a:ea typeface="Arial"/>
                <a:cs typeface="Arial"/>
                <a:sym typeface="Arial"/>
              </a:rPr>
              <a:t>r,ɸ e λ são o raio, a colatitude e a longitude;</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sz="1800">
                <a:solidFill>
                  <a:srgbClr val="000000"/>
                </a:solidFill>
                <a:latin typeface="Arial"/>
                <a:ea typeface="Arial"/>
                <a:cs typeface="Arial"/>
                <a:sym typeface="Arial"/>
              </a:rPr>
              <a:t>     </a:t>
            </a:r>
            <a:endParaRPr sz="18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1800">
              <a:solidFill>
                <a:srgbClr val="000000"/>
              </a:solidFill>
              <a:latin typeface="Arial"/>
              <a:ea typeface="Arial"/>
              <a:cs typeface="Arial"/>
              <a:sym typeface="Arial"/>
            </a:endParaRPr>
          </a:p>
        </p:txBody>
      </p:sp>
      <p:pic>
        <p:nvPicPr>
          <p:cNvPr id="522" name="Google Shape;522;p45"/>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523" name="Google Shape;523;p45"/>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524" name="Google Shape;524;p45"/>
          <p:cNvPicPr preferRelativeResize="0"/>
          <p:nvPr/>
        </p:nvPicPr>
        <p:blipFill>
          <a:blip r:embed="rId5">
            <a:alphaModFix/>
          </a:blip>
          <a:stretch>
            <a:fillRect/>
          </a:stretch>
        </p:blipFill>
        <p:spPr>
          <a:xfrm>
            <a:off x="189925" y="1946363"/>
            <a:ext cx="3007125" cy="2965275"/>
          </a:xfrm>
          <a:prstGeom prst="rect">
            <a:avLst/>
          </a:prstGeom>
          <a:noFill/>
          <a:ln>
            <a:noFill/>
          </a:ln>
        </p:spPr>
      </p:pic>
      <p:sp>
        <p:nvSpPr>
          <p:cNvPr id="525" name="Google Shape;525;p45"/>
          <p:cNvSpPr txBox="1"/>
          <p:nvPr/>
        </p:nvSpPr>
        <p:spPr>
          <a:xfrm>
            <a:off x="245761" y="4756507"/>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6"/>
              </a:rPr>
              <a:t>http://icgem.gfz-potsdam.de/calcgrid</a:t>
            </a:r>
            <a:endParaRPr sz="11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6"/>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Harmônicos esféricos</a:t>
            </a:r>
            <a:endParaRPr sz="2400">
              <a:solidFill>
                <a:srgbClr val="000000"/>
              </a:solidFill>
              <a:latin typeface="Arial"/>
              <a:ea typeface="Arial"/>
              <a:cs typeface="Arial"/>
              <a:sym typeface="Arial"/>
            </a:endParaRPr>
          </a:p>
        </p:txBody>
      </p:sp>
      <p:sp>
        <p:nvSpPr>
          <p:cNvPr id="532" name="Google Shape;532;p4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33" name="Google Shape;533;p46"/>
          <p:cNvSpPr txBox="1"/>
          <p:nvPr>
            <p:ph idx="1" type="body"/>
          </p:nvPr>
        </p:nvSpPr>
        <p:spPr>
          <a:xfrm>
            <a:off x="721225" y="3708967"/>
            <a:ext cx="3300900" cy="2130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534" name="Google Shape;534;p46"/>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535" name="Google Shape;535;p46"/>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536" name="Google Shape;536;p46"/>
          <p:cNvSpPr txBox="1"/>
          <p:nvPr/>
        </p:nvSpPr>
        <p:spPr>
          <a:xfrm>
            <a:off x="2856675" y="669300"/>
            <a:ext cx="6239400" cy="2905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Estas aproximações consistem em:</a:t>
            </a:r>
            <a:endParaRPr sz="1800"/>
          </a:p>
          <a:p>
            <a:pPr indent="-342900" lvl="1" marL="914400" rtl="0" algn="l">
              <a:lnSpc>
                <a:spcPct val="115000"/>
              </a:lnSpc>
              <a:spcBef>
                <a:spcPts val="0"/>
              </a:spcBef>
              <a:spcAft>
                <a:spcPts val="0"/>
              </a:spcAft>
              <a:buSzPts val="1800"/>
              <a:buChar char="○"/>
            </a:pPr>
            <a:r>
              <a:rPr lang="en-US" sz="1800"/>
              <a:t>Discretização da Terra em tesseroides :	</a:t>
            </a:r>
            <a:endParaRPr sz="1800"/>
          </a:p>
          <a:p>
            <a:pPr indent="-342900" lvl="2" marL="1371600" rtl="0" algn="l">
              <a:lnSpc>
                <a:spcPct val="115000"/>
              </a:lnSpc>
              <a:spcBef>
                <a:spcPts val="0"/>
              </a:spcBef>
              <a:spcAft>
                <a:spcPts val="0"/>
              </a:spcAft>
              <a:buSzPts val="1800"/>
              <a:buChar char="■"/>
            </a:pPr>
            <a:r>
              <a:rPr lang="en-US" sz="1800"/>
              <a:t>Grau e ordem (n,m) são diretamente proporcionais ao nível de detalhe que um ponto terá;</a:t>
            </a:r>
            <a:endParaRPr sz="1800"/>
          </a:p>
          <a:p>
            <a:pPr indent="-342900" lvl="2" marL="1371600" rtl="0" algn="l">
              <a:lnSpc>
                <a:spcPct val="115000"/>
              </a:lnSpc>
              <a:spcBef>
                <a:spcPts val="0"/>
              </a:spcBef>
              <a:spcAft>
                <a:spcPts val="0"/>
              </a:spcAft>
              <a:buSzPts val="1800"/>
              <a:buChar char="■"/>
            </a:pPr>
            <a:r>
              <a:rPr lang="en-US" sz="1800"/>
              <a:t>Quanto maior for (n,m), maior será a resolução do modelo.</a:t>
            </a:r>
            <a:endParaRPr sz="1800"/>
          </a:p>
          <a:p>
            <a:pPr indent="0" lvl="0" marL="0" rtl="0" algn="l">
              <a:lnSpc>
                <a:spcPct val="115000"/>
              </a:lnSpc>
              <a:spcBef>
                <a:spcPts val="0"/>
              </a:spcBef>
              <a:spcAft>
                <a:spcPts val="0"/>
              </a:spcAft>
              <a:buNone/>
            </a:pPr>
            <a:r>
              <a:t/>
            </a:r>
            <a:endParaRPr sz="800"/>
          </a:p>
          <a:p>
            <a:pPr indent="0" lvl="0" marL="0" rtl="0" algn="l">
              <a:lnSpc>
                <a:spcPct val="115000"/>
              </a:lnSpc>
              <a:spcBef>
                <a:spcPts val="0"/>
              </a:spcBef>
              <a:spcAft>
                <a:spcPts val="0"/>
              </a:spcAft>
              <a:buNone/>
            </a:pPr>
            <a:r>
              <a:t/>
            </a:r>
            <a:endParaRPr sz="1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200"/>
          </a:p>
          <a:p>
            <a:pPr indent="0" lvl="0" marL="137160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rPr lang="en-US" sz="1800"/>
              <a:t> </a:t>
            </a:r>
            <a:endParaRPr sz="1800"/>
          </a:p>
          <a:p>
            <a:pPr indent="457200" lvl="0" marL="2286000" rtl="0" algn="l">
              <a:lnSpc>
                <a:spcPct val="115000"/>
              </a:lnSpc>
              <a:spcBef>
                <a:spcPts val="0"/>
              </a:spcBef>
              <a:spcAft>
                <a:spcPts val="0"/>
              </a:spcAft>
              <a:buNone/>
            </a:pPr>
            <a:r>
              <a:t/>
            </a:r>
            <a:endParaRPr sz="1800"/>
          </a:p>
        </p:txBody>
      </p:sp>
      <p:pic>
        <p:nvPicPr>
          <p:cNvPr id="537" name="Google Shape;537;p46"/>
          <p:cNvPicPr preferRelativeResize="0"/>
          <p:nvPr/>
        </p:nvPicPr>
        <p:blipFill>
          <a:blip r:embed="rId5">
            <a:alphaModFix/>
          </a:blip>
          <a:stretch>
            <a:fillRect/>
          </a:stretch>
        </p:blipFill>
        <p:spPr>
          <a:xfrm>
            <a:off x="-910636" y="-303925"/>
            <a:ext cx="5128575" cy="5489725"/>
          </a:xfrm>
          <a:prstGeom prst="rect">
            <a:avLst/>
          </a:prstGeom>
          <a:noFill/>
          <a:ln>
            <a:noFill/>
          </a:ln>
        </p:spPr>
      </p:pic>
      <p:sp>
        <p:nvSpPr>
          <p:cNvPr id="538" name="Google Shape;538;p46"/>
          <p:cNvSpPr txBox="1"/>
          <p:nvPr/>
        </p:nvSpPr>
        <p:spPr>
          <a:xfrm>
            <a:off x="2149975" y="4629653"/>
            <a:ext cx="6891300" cy="2462400"/>
          </a:xfrm>
          <a:prstGeom prst="rect">
            <a:avLst/>
          </a:prstGeom>
          <a:noFill/>
          <a:ln>
            <a:noFill/>
          </a:ln>
        </p:spPr>
        <p:txBody>
          <a:bodyPr anchorCtr="0" anchor="t" bIns="91425" lIns="91425" spcFirstLastPara="1" rIns="91425" wrap="square" tIns="91425">
            <a:noAutofit/>
          </a:bodyPr>
          <a:lstStyle/>
          <a:p>
            <a:pPr indent="0" lvl="0" marL="2286000" rtl="0" algn="l">
              <a:lnSpc>
                <a:spcPct val="115000"/>
              </a:lnSpc>
              <a:spcBef>
                <a:spcPts val="0"/>
              </a:spcBef>
              <a:spcAft>
                <a:spcPts val="0"/>
              </a:spcAft>
              <a:buNone/>
            </a:pPr>
            <a:r>
              <a:t/>
            </a:r>
            <a:endParaRPr sz="1600"/>
          </a:p>
        </p:txBody>
      </p:sp>
      <p:sp>
        <p:nvSpPr>
          <p:cNvPr id="539" name="Google Shape;539;p46"/>
          <p:cNvSpPr txBox="1"/>
          <p:nvPr/>
        </p:nvSpPr>
        <p:spPr>
          <a:xfrm>
            <a:off x="273600" y="4176800"/>
            <a:ext cx="61923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a:t>
            </a:r>
            <a:endParaRPr sz="11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7"/>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Harmônicos esféricos</a:t>
            </a:r>
            <a:endParaRPr sz="2400">
              <a:solidFill>
                <a:srgbClr val="000000"/>
              </a:solidFill>
              <a:latin typeface="Arial"/>
              <a:ea typeface="Arial"/>
              <a:cs typeface="Arial"/>
              <a:sym typeface="Arial"/>
            </a:endParaRPr>
          </a:p>
        </p:txBody>
      </p:sp>
      <p:sp>
        <p:nvSpPr>
          <p:cNvPr id="546" name="Google Shape;546;p4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47" name="Google Shape;547;p47"/>
          <p:cNvSpPr txBox="1"/>
          <p:nvPr>
            <p:ph idx="1" type="body"/>
          </p:nvPr>
        </p:nvSpPr>
        <p:spPr>
          <a:xfrm>
            <a:off x="721225" y="3708967"/>
            <a:ext cx="3300900" cy="2130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548" name="Google Shape;548;p47"/>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549" name="Google Shape;549;p47"/>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550" name="Google Shape;550;p47"/>
          <p:cNvSpPr txBox="1"/>
          <p:nvPr/>
        </p:nvSpPr>
        <p:spPr>
          <a:xfrm>
            <a:off x="2856675" y="669300"/>
            <a:ext cx="6239400" cy="2905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Estas aproximações consistem em:</a:t>
            </a:r>
            <a:endParaRPr sz="1800"/>
          </a:p>
          <a:p>
            <a:pPr indent="-342900" lvl="1" marL="914400" rtl="0" algn="l">
              <a:lnSpc>
                <a:spcPct val="115000"/>
              </a:lnSpc>
              <a:spcBef>
                <a:spcPts val="0"/>
              </a:spcBef>
              <a:spcAft>
                <a:spcPts val="0"/>
              </a:spcAft>
              <a:buSzPts val="1800"/>
              <a:buChar char="○"/>
            </a:pPr>
            <a:r>
              <a:rPr lang="en-US" sz="1800"/>
              <a:t>Discretização da Terra em tesseroides :	</a:t>
            </a:r>
            <a:endParaRPr sz="1800"/>
          </a:p>
          <a:p>
            <a:pPr indent="-342900" lvl="2" marL="1371600" rtl="0" algn="l">
              <a:lnSpc>
                <a:spcPct val="115000"/>
              </a:lnSpc>
              <a:spcBef>
                <a:spcPts val="0"/>
              </a:spcBef>
              <a:spcAft>
                <a:spcPts val="0"/>
              </a:spcAft>
              <a:buSzPts val="1800"/>
              <a:buChar char="■"/>
            </a:pPr>
            <a:r>
              <a:rPr lang="en-US" sz="1800"/>
              <a:t>Grau e ordem (n,m) são diretamente proporcionais ao nível de detalhe que um ponto terá;</a:t>
            </a:r>
            <a:endParaRPr sz="1800"/>
          </a:p>
          <a:p>
            <a:pPr indent="-342900" lvl="2" marL="1371600" rtl="0" algn="l">
              <a:lnSpc>
                <a:spcPct val="115000"/>
              </a:lnSpc>
              <a:spcBef>
                <a:spcPts val="0"/>
              </a:spcBef>
              <a:spcAft>
                <a:spcPts val="0"/>
              </a:spcAft>
              <a:buSzPts val="1800"/>
              <a:buChar char="■"/>
            </a:pPr>
            <a:r>
              <a:rPr lang="en-US" sz="1800"/>
              <a:t>Quanto maior for (n,m), maior será a resolução do modelo.</a:t>
            </a:r>
            <a:endParaRPr sz="1800"/>
          </a:p>
          <a:p>
            <a:pPr indent="0" lvl="0" marL="0" rtl="0" algn="l">
              <a:lnSpc>
                <a:spcPct val="115000"/>
              </a:lnSpc>
              <a:spcBef>
                <a:spcPts val="0"/>
              </a:spcBef>
              <a:spcAft>
                <a:spcPts val="0"/>
              </a:spcAft>
              <a:buNone/>
            </a:pPr>
            <a:r>
              <a:t/>
            </a:r>
            <a:endParaRPr sz="800"/>
          </a:p>
          <a:p>
            <a:pPr indent="0" lvl="0" marL="0" rtl="0" algn="l">
              <a:lnSpc>
                <a:spcPct val="115000"/>
              </a:lnSpc>
              <a:spcBef>
                <a:spcPts val="0"/>
              </a:spcBef>
              <a:spcAft>
                <a:spcPts val="0"/>
              </a:spcAft>
              <a:buNone/>
            </a:pPr>
            <a:r>
              <a:t/>
            </a:r>
            <a:endParaRPr sz="100"/>
          </a:p>
          <a:p>
            <a:pPr indent="-342900" lvl="0" marL="457200" rtl="0" algn="l">
              <a:lnSpc>
                <a:spcPct val="115000"/>
              </a:lnSpc>
              <a:spcBef>
                <a:spcPts val="0"/>
              </a:spcBef>
              <a:spcAft>
                <a:spcPts val="0"/>
              </a:spcAft>
              <a:buSzPts val="1800"/>
              <a:buChar char="●"/>
            </a:pPr>
            <a:r>
              <a:rPr lang="en-US" sz="1800"/>
              <a:t>O potencial gravitacional descrito em harmônicos esféricos:</a:t>
            </a:r>
            <a:endParaRPr sz="1800"/>
          </a:p>
          <a:p>
            <a:pPr indent="0" lvl="0" marL="457200" rtl="0" algn="l">
              <a:lnSpc>
                <a:spcPct val="115000"/>
              </a:lnSpc>
              <a:spcBef>
                <a:spcPts val="0"/>
              </a:spcBef>
              <a:spcAft>
                <a:spcPts val="0"/>
              </a:spcAft>
              <a:buNone/>
            </a:pPr>
            <a:r>
              <a:t/>
            </a:r>
            <a:endParaRPr sz="1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200"/>
          </a:p>
          <a:p>
            <a:pPr indent="0" lvl="0" marL="137160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rPr lang="en-US" sz="1800"/>
              <a:t> </a:t>
            </a:r>
            <a:endParaRPr sz="1800"/>
          </a:p>
          <a:p>
            <a:pPr indent="457200" lvl="0" marL="2286000" rtl="0" algn="l">
              <a:lnSpc>
                <a:spcPct val="115000"/>
              </a:lnSpc>
              <a:spcBef>
                <a:spcPts val="0"/>
              </a:spcBef>
              <a:spcAft>
                <a:spcPts val="0"/>
              </a:spcAft>
              <a:buNone/>
            </a:pPr>
            <a:r>
              <a:t/>
            </a:r>
            <a:endParaRPr sz="1800"/>
          </a:p>
        </p:txBody>
      </p:sp>
      <p:pic>
        <p:nvPicPr>
          <p:cNvPr id="551" name="Google Shape;551;p47"/>
          <p:cNvPicPr preferRelativeResize="0"/>
          <p:nvPr/>
        </p:nvPicPr>
        <p:blipFill>
          <a:blip r:embed="rId5">
            <a:alphaModFix/>
          </a:blip>
          <a:stretch>
            <a:fillRect/>
          </a:stretch>
        </p:blipFill>
        <p:spPr>
          <a:xfrm>
            <a:off x="-910636" y="-303925"/>
            <a:ext cx="5128575" cy="5489725"/>
          </a:xfrm>
          <a:prstGeom prst="rect">
            <a:avLst/>
          </a:prstGeom>
          <a:noFill/>
          <a:ln>
            <a:noFill/>
          </a:ln>
        </p:spPr>
      </p:pic>
      <p:sp>
        <p:nvSpPr>
          <p:cNvPr id="552" name="Google Shape;552;p47"/>
          <p:cNvSpPr txBox="1"/>
          <p:nvPr/>
        </p:nvSpPr>
        <p:spPr>
          <a:xfrm>
            <a:off x="2149975" y="4629653"/>
            <a:ext cx="6891300" cy="24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p>
          <a:p>
            <a:pPr indent="-330200" lvl="0" marL="1371600" rtl="0" algn="l">
              <a:lnSpc>
                <a:spcPct val="115000"/>
              </a:lnSpc>
              <a:spcBef>
                <a:spcPts val="0"/>
              </a:spcBef>
              <a:spcAft>
                <a:spcPts val="0"/>
              </a:spcAft>
              <a:buSzPts val="1600"/>
              <a:buChar char="❏"/>
            </a:pPr>
            <a:r>
              <a:rPr lang="en-US" sz="1600"/>
              <a:t>GM o produto da constante gravitacional e da massa da Terra; </a:t>
            </a:r>
            <a:endParaRPr sz="1600"/>
          </a:p>
          <a:p>
            <a:pPr indent="-330200" lvl="0" marL="1371600" rtl="0" algn="l">
              <a:lnSpc>
                <a:spcPct val="115000"/>
              </a:lnSpc>
              <a:spcBef>
                <a:spcPts val="0"/>
              </a:spcBef>
              <a:spcAft>
                <a:spcPts val="0"/>
              </a:spcAft>
              <a:buSzPts val="1600"/>
              <a:buChar char="❏"/>
            </a:pPr>
            <a:r>
              <a:rPr lang="en-US" sz="1600"/>
              <a:t>P</a:t>
            </a:r>
            <a:r>
              <a:rPr baseline="-25000" lang="en-US" sz="1600"/>
              <a:t>nm</a:t>
            </a:r>
            <a:r>
              <a:rPr lang="en-US" sz="1600"/>
              <a:t> são as funções de </a:t>
            </a:r>
            <a:r>
              <a:rPr i="1" lang="en-US" sz="1600"/>
              <a:t>Legendre</a:t>
            </a:r>
            <a:r>
              <a:rPr lang="en-US" sz="1600"/>
              <a:t> totalmente normalizadas;</a:t>
            </a:r>
            <a:endParaRPr sz="1600"/>
          </a:p>
          <a:p>
            <a:pPr indent="-330200" lvl="0" marL="1371600" rtl="0" algn="l">
              <a:lnSpc>
                <a:spcPct val="115000"/>
              </a:lnSpc>
              <a:spcBef>
                <a:spcPts val="0"/>
              </a:spcBef>
              <a:spcAft>
                <a:spcPts val="0"/>
              </a:spcAft>
              <a:buSzPts val="1600"/>
              <a:buChar char="❏"/>
            </a:pPr>
            <a:r>
              <a:rPr lang="en-US" sz="1600"/>
              <a:t>C</a:t>
            </a:r>
            <a:r>
              <a:rPr baseline="-25000" lang="en-US" sz="1600"/>
              <a:t>nm</a:t>
            </a:r>
            <a:r>
              <a:rPr lang="en-US" sz="1600"/>
              <a:t> e S</a:t>
            </a:r>
            <a:r>
              <a:rPr baseline="-25000" lang="en-US" sz="1600"/>
              <a:t>nm</a:t>
            </a:r>
            <a:r>
              <a:rPr lang="en-US" sz="1600"/>
              <a:t> os coeficientes normalizados; </a:t>
            </a:r>
            <a:endParaRPr sz="1600"/>
          </a:p>
          <a:p>
            <a:pPr indent="-330200" lvl="0" marL="1371600" rtl="0" algn="l">
              <a:lnSpc>
                <a:spcPct val="115000"/>
              </a:lnSpc>
              <a:spcBef>
                <a:spcPts val="0"/>
              </a:spcBef>
              <a:spcAft>
                <a:spcPts val="0"/>
              </a:spcAft>
              <a:buSzPts val="1600"/>
              <a:buChar char="❏"/>
            </a:pPr>
            <a:r>
              <a:rPr lang="en-US" sz="1600"/>
              <a:t>(n,m) são grau e ordem dos harmônicos esféricos</a:t>
            </a:r>
            <a:endParaRPr sz="1600"/>
          </a:p>
          <a:p>
            <a:pPr indent="457200" lvl="0" marL="2286000" rtl="0" algn="l">
              <a:lnSpc>
                <a:spcPct val="115000"/>
              </a:lnSpc>
              <a:spcBef>
                <a:spcPts val="0"/>
              </a:spcBef>
              <a:spcAft>
                <a:spcPts val="0"/>
              </a:spcAft>
              <a:buNone/>
            </a:pPr>
            <a:r>
              <a:rPr lang="en-US" sz="1600"/>
              <a:t>(JEKELI, 2000; BARTHELMES, 2009).</a:t>
            </a:r>
            <a:endParaRPr sz="1600"/>
          </a:p>
        </p:txBody>
      </p:sp>
      <p:sp>
        <p:nvSpPr>
          <p:cNvPr id="553" name="Google Shape;553;p47"/>
          <p:cNvSpPr txBox="1"/>
          <p:nvPr/>
        </p:nvSpPr>
        <p:spPr>
          <a:xfrm>
            <a:off x="273600" y="4176800"/>
            <a:ext cx="61923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a:t>
            </a:r>
            <a:endParaRPr sz="1100">
              <a:latin typeface="Lato"/>
              <a:ea typeface="Lato"/>
              <a:cs typeface="Lato"/>
              <a:sym typeface="Lato"/>
            </a:endParaRPr>
          </a:p>
        </p:txBody>
      </p:sp>
      <p:pic>
        <p:nvPicPr>
          <p:cNvPr id="554" name="Google Shape;554;p47"/>
          <p:cNvPicPr preferRelativeResize="0"/>
          <p:nvPr/>
        </p:nvPicPr>
        <p:blipFill>
          <a:blip r:embed="rId6">
            <a:alphaModFix/>
          </a:blip>
          <a:stretch>
            <a:fillRect/>
          </a:stretch>
        </p:blipFill>
        <p:spPr>
          <a:xfrm>
            <a:off x="2697411" y="3873900"/>
            <a:ext cx="6282650" cy="628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8"/>
          <p:cNvSpPr txBox="1"/>
          <p:nvPr>
            <p:ph type="title"/>
          </p:nvPr>
        </p:nvSpPr>
        <p:spPr>
          <a:xfrm>
            <a:off x="-59000" y="2424200"/>
            <a:ext cx="9144000" cy="166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5100">
                <a:solidFill>
                  <a:srgbClr val="000000"/>
                </a:solidFill>
                <a:latin typeface="Arial"/>
                <a:ea typeface="Arial"/>
                <a:cs typeface="Arial"/>
                <a:sym typeface="Arial"/>
              </a:rPr>
              <a:t>Metodologia</a:t>
            </a:r>
            <a:endParaRPr sz="5100">
              <a:solidFill>
                <a:srgbClr val="000000"/>
              </a:solidFill>
              <a:latin typeface="Arial"/>
              <a:ea typeface="Arial"/>
              <a:cs typeface="Arial"/>
              <a:sym typeface="Arial"/>
            </a:endParaRPr>
          </a:p>
        </p:txBody>
      </p:sp>
      <p:sp>
        <p:nvSpPr>
          <p:cNvPr id="561" name="Google Shape;561;p4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9"/>
          <p:cNvSpPr txBox="1"/>
          <p:nvPr>
            <p:ph type="title"/>
          </p:nvPr>
        </p:nvSpPr>
        <p:spPr>
          <a:xfrm>
            <a:off x="0" y="0"/>
            <a:ext cx="9144000" cy="6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Metodologia</a:t>
            </a:r>
            <a:endParaRPr sz="2400">
              <a:solidFill>
                <a:srgbClr val="000000"/>
              </a:solidFill>
              <a:latin typeface="Arial"/>
              <a:ea typeface="Arial"/>
              <a:cs typeface="Arial"/>
              <a:sym typeface="Arial"/>
            </a:endParaRPr>
          </a:p>
        </p:txBody>
      </p:sp>
      <p:sp>
        <p:nvSpPr>
          <p:cNvPr id="568" name="Google Shape;568;p4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69" name="Google Shape;569;p49"/>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570" name="Google Shape;570;p49"/>
          <p:cNvPicPr preferRelativeResize="0"/>
          <p:nvPr/>
        </p:nvPicPr>
        <p:blipFill>
          <a:blip r:embed="rId3">
            <a:alphaModFix/>
          </a:blip>
          <a:stretch>
            <a:fillRect/>
          </a:stretch>
        </p:blipFill>
        <p:spPr>
          <a:xfrm>
            <a:off x="1247563" y="1178463"/>
            <a:ext cx="6648875" cy="4501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0"/>
          <p:cNvSpPr txBox="1"/>
          <p:nvPr>
            <p:ph type="title"/>
          </p:nvPr>
        </p:nvSpPr>
        <p:spPr>
          <a:xfrm>
            <a:off x="0" y="0"/>
            <a:ext cx="9144000" cy="6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Metodologia</a:t>
            </a:r>
            <a:endParaRPr sz="2400">
              <a:solidFill>
                <a:srgbClr val="000000"/>
              </a:solidFill>
              <a:latin typeface="Arial"/>
              <a:ea typeface="Arial"/>
              <a:cs typeface="Arial"/>
              <a:sym typeface="Arial"/>
            </a:endParaRPr>
          </a:p>
        </p:txBody>
      </p:sp>
      <p:sp>
        <p:nvSpPr>
          <p:cNvPr id="577" name="Google Shape;577;p5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78" name="Google Shape;578;p50"/>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579" name="Google Shape;579;p50"/>
          <p:cNvPicPr preferRelativeResize="0"/>
          <p:nvPr/>
        </p:nvPicPr>
        <p:blipFill>
          <a:blip r:embed="rId3">
            <a:alphaModFix/>
          </a:blip>
          <a:stretch>
            <a:fillRect/>
          </a:stretch>
        </p:blipFill>
        <p:spPr>
          <a:xfrm>
            <a:off x="1247563" y="1178463"/>
            <a:ext cx="6648875" cy="4501075"/>
          </a:xfrm>
          <a:prstGeom prst="rect">
            <a:avLst/>
          </a:prstGeom>
          <a:noFill/>
          <a:ln>
            <a:noFill/>
          </a:ln>
        </p:spPr>
      </p:pic>
      <p:sp>
        <p:nvSpPr>
          <p:cNvPr id="580" name="Google Shape;580;p50"/>
          <p:cNvSpPr/>
          <p:nvPr/>
        </p:nvSpPr>
        <p:spPr>
          <a:xfrm>
            <a:off x="102350" y="3782350"/>
            <a:ext cx="4814700" cy="3075600"/>
          </a:xfrm>
          <a:prstGeom prst="wedgeRoundRectCallout">
            <a:avLst>
              <a:gd fmla="val -24344" name="adj1"/>
              <a:gd fmla="val -6499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50"/>
          <p:cNvPicPr preferRelativeResize="0"/>
          <p:nvPr/>
        </p:nvPicPr>
        <p:blipFill>
          <a:blip r:embed="rId4">
            <a:alphaModFix/>
          </a:blip>
          <a:stretch>
            <a:fillRect/>
          </a:stretch>
        </p:blipFill>
        <p:spPr>
          <a:xfrm>
            <a:off x="526638" y="3812800"/>
            <a:ext cx="3966131" cy="3014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1"/>
          <p:cNvSpPr txBox="1"/>
          <p:nvPr>
            <p:ph type="title"/>
          </p:nvPr>
        </p:nvSpPr>
        <p:spPr>
          <a:xfrm>
            <a:off x="0" y="0"/>
            <a:ext cx="9144000" cy="6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Metodologia</a:t>
            </a:r>
            <a:endParaRPr sz="2400">
              <a:solidFill>
                <a:srgbClr val="000000"/>
              </a:solidFill>
              <a:latin typeface="Arial"/>
              <a:ea typeface="Arial"/>
              <a:cs typeface="Arial"/>
              <a:sym typeface="Arial"/>
            </a:endParaRPr>
          </a:p>
        </p:txBody>
      </p:sp>
      <p:sp>
        <p:nvSpPr>
          <p:cNvPr id="588" name="Google Shape;588;p5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589" name="Google Shape;589;p51"/>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590" name="Google Shape;590;p51"/>
          <p:cNvPicPr preferRelativeResize="0"/>
          <p:nvPr/>
        </p:nvPicPr>
        <p:blipFill>
          <a:blip r:embed="rId3">
            <a:alphaModFix/>
          </a:blip>
          <a:stretch>
            <a:fillRect/>
          </a:stretch>
        </p:blipFill>
        <p:spPr>
          <a:xfrm>
            <a:off x="1247563" y="1178463"/>
            <a:ext cx="6648875" cy="4501075"/>
          </a:xfrm>
          <a:prstGeom prst="rect">
            <a:avLst/>
          </a:prstGeom>
          <a:noFill/>
          <a:ln>
            <a:noFill/>
          </a:ln>
        </p:spPr>
      </p:pic>
      <p:sp>
        <p:nvSpPr>
          <p:cNvPr id="591" name="Google Shape;591;p51"/>
          <p:cNvSpPr/>
          <p:nvPr/>
        </p:nvSpPr>
        <p:spPr>
          <a:xfrm>
            <a:off x="4220125" y="3525488"/>
            <a:ext cx="4635000" cy="3321000"/>
          </a:xfrm>
          <a:prstGeom prst="wedgeRoundRectCallout">
            <a:avLst>
              <a:gd fmla="val -60737" name="adj1"/>
              <a:gd fmla="val -5489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51"/>
          <p:cNvPicPr preferRelativeResize="0"/>
          <p:nvPr/>
        </p:nvPicPr>
        <p:blipFill>
          <a:blip r:embed="rId4">
            <a:alphaModFix/>
          </a:blip>
          <a:stretch>
            <a:fillRect/>
          </a:stretch>
        </p:blipFill>
        <p:spPr>
          <a:xfrm>
            <a:off x="4388450" y="3525500"/>
            <a:ext cx="4198850" cy="3191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2"/>
          <p:cNvSpPr txBox="1"/>
          <p:nvPr>
            <p:ph type="title"/>
          </p:nvPr>
        </p:nvSpPr>
        <p:spPr>
          <a:xfrm>
            <a:off x="0" y="0"/>
            <a:ext cx="9144000" cy="6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Metodologia</a:t>
            </a:r>
            <a:endParaRPr sz="2400">
              <a:solidFill>
                <a:srgbClr val="000000"/>
              </a:solidFill>
              <a:latin typeface="Arial"/>
              <a:ea typeface="Arial"/>
              <a:cs typeface="Arial"/>
              <a:sym typeface="Arial"/>
            </a:endParaRPr>
          </a:p>
        </p:txBody>
      </p:sp>
      <p:sp>
        <p:nvSpPr>
          <p:cNvPr id="599" name="Google Shape;599;p5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00" name="Google Shape;600;p52"/>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601" name="Google Shape;601;p52"/>
          <p:cNvPicPr preferRelativeResize="0"/>
          <p:nvPr/>
        </p:nvPicPr>
        <p:blipFill>
          <a:blip r:embed="rId3">
            <a:alphaModFix/>
          </a:blip>
          <a:stretch>
            <a:fillRect/>
          </a:stretch>
        </p:blipFill>
        <p:spPr>
          <a:xfrm>
            <a:off x="1247563" y="1178463"/>
            <a:ext cx="6648875" cy="4501075"/>
          </a:xfrm>
          <a:prstGeom prst="rect">
            <a:avLst/>
          </a:prstGeom>
          <a:noFill/>
          <a:ln>
            <a:noFill/>
          </a:ln>
        </p:spPr>
      </p:pic>
      <p:sp>
        <p:nvSpPr>
          <p:cNvPr id="602" name="Google Shape;602;p52"/>
          <p:cNvSpPr/>
          <p:nvPr/>
        </p:nvSpPr>
        <p:spPr>
          <a:xfrm>
            <a:off x="537500" y="3205050"/>
            <a:ext cx="4694700" cy="3178800"/>
          </a:xfrm>
          <a:prstGeom prst="wedgeRoundRectCallout">
            <a:avLst>
              <a:gd fmla="val 49012" name="adj1"/>
              <a:gd fmla="val -6189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3" name="Google Shape;603;p52"/>
          <p:cNvPicPr preferRelativeResize="0"/>
          <p:nvPr/>
        </p:nvPicPr>
        <p:blipFill>
          <a:blip r:embed="rId4">
            <a:alphaModFix/>
          </a:blip>
          <a:stretch>
            <a:fillRect/>
          </a:stretch>
        </p:blipFill>
        <p:spPr>
          <a:xfrm>
            <a:off x="703940" y="3204950"/>
            <a:ext cx="4181983" cy="317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0" y="844400"/>
            <a:ext cx="24288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127" name="Google Shape;127;p1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17"/>
          <p:cNvSpPr txBox="1"/>
          <p:nvPr>
            <p:ph idx="1" type="subTitle"/>
          </p:nvPr>
        </p:nvSpPr>
        <p:spPr>
          <a:xfrm>
            <a:off x="0" y="1879675"/>
            <a:ext cx="2428800" cy="245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Problemática: </a:t>
            </a:r>
            <a:endParaRPr sz="2200">
              <a:solidFill>
                <a:srgbClr val="000000"/>
              </a:solidFill>
              <a:latin typeface="Arial"/>
              <a:ea typeface="Arial"/>
              <a:cs typeface="Arial"/>
              <a:sym typeface="Arial"/>
            </a:endParaRPr>
          </a:p>
          <a:p>
            <a:pPr indent="-330200" lvl="0" marL="457200" rtl="0" algn="l">
              <a:lnSpc>
                <a:spcPct val="115000"/>
              </a:lnSpc>
              <a:spcBef>
                <a:spcPts val="1600"/>
              </a:spcBef>
              <a:spcAft>
                <a:spcPts val="0"/>
              </a:spcAft>
              <a:buClr>
                <a:srgbClr val="000000"/>
              </a:buClr>
              <a:buSzPts val="1600"/>
              <a:buFont typeface="Arial"/>
              <a:buChar char="●"/>
            </a:pPr>
            <a:r>
              <a:rPr lang="en-US">
                <a:solidFill>
                  <a:srgbClr val="000000"/>
                </a:solidFill>
                <a:latin typeface="Arial"/>
                <a:ea typeface="Arial"/>
                <a:cs typeface="Arial"/>
                <a:sym typeface="Arial"/>
              </a:rPr>
              <a:t>Zonas não preenchidas</a:t>
            </a:r>
            <a:endParaRPr>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2000">
              <a:solidFill>
                <a:srgbClr val="000000"/>
              </a:solidFill>
              <a:latin typeface="Arial"/>
              <a:ea typeface="Arial"/>
              <a:cs typeface="Arial"/>
              <a:sym typeface="Arial"/>
            </a:endParaRPr>
          </a:p>
          <a:p>
            <a:pPr indent="-355600" lvl="0" marL="457200" rtl="0" algn="l">
              <a:lnSpc>
                <a:spcPct val="115000"/>
              </a:lnSpc>
              <a:spcBef>
                <a:spcPts val="1600"/>
              </a:spcBef>
              <a:spcAft>
                <a:spcPts val="0"/>
              </a:spcAft>
              <a:buClr>
                <a:srgbClr val="000000"/>
              </a:buClr>
              <a:buSzPts val="2000"/>
              <a:buFont typeface="Arial"/>
              <a:buChar char="●"/>
            </a:pPr>
            <a:r>
              <a:rPr lang="en-US" sz="2000">
                <a:solidFill>
                  <a:srgbClr val="000000"/>
                </a:solidFill>
                <a:latin typeface="Arial"/>
                <a:ea typeface="Arial"/>
                <a:cs typeface="Arial"/>
                <a:sym typeface="Arial"/>
              </a:rPr>
              <a:t>Áreas </a:t>
            </a:r>
            <a:r>
              <a:rPr lang="en-US" sz="2000">
                <a:solidFill>
                  <a:srgbClr val="000000"/>
                </a:solidFill>
                <a:latin typeface="Arial"/>
                <a:ea typeface="Arial"/>
                <a:cs typeface="Arial"/>
                <a:sym typeface="Arial"/>
              </a:rPr>
              <a:t>restritas</a:t>
            </a:r>
            <a:endParaRPr sz="2000">
              <a:solidFill>
                <a:srgbClr val="000000"/>
              </a:solidFill>
              <a:latin typeface="Arial"/>
              <a:ea typeface="Arial"/>
              <a:cs typeface="Arial"/>
              <a:sym typeface="Arial"/>
            </a:endParaRPr>
          </a:p>
        </p:txBody>
      </p:sp>
      <p:pic>
        <p:nvPicPr>
          <p:cNvPr id="129" name="Google Shape;129;p17"/>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130" name="Google Shape;130;p17"/>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131" name="Google Shape;131;p17"/>
          <p:cNvPicPr preferRelativeResize="0"/>
          <p:nvPr/>
        </p:nvPicPr>
        <p:blipFill>
          <a:blip r:embed="rId5">
            <a:alphaModFix/>
          </a:blip>
          <a:stretch>
            <a:fillRect/>
          </a:stretch>
        </p:blipFill>
        <p:spPr>
          <a:xfrm>
            <a:off x="4333088" y="282675"/>
            <a:ext cx="2838700" cy="2832128"/>
          </a:xfrm>
          <a:prstGeom prst="rect">
            <a:avLst/>
          </a:prstGeom>
          <a:noFill/>
          <a:ln>
            <a:noFill/>
          </a:ln>
        </p:spPr>
      </p:pic>
      <p:pic>
        <p:nvPicPr>
          <p:cNvPr id="132" name="Google Shape;132;p17"/>
          <p:cNvPicPr preferRelativeResize="0"/>
          <p:nvPr/>
        </p:nvPicPr>
        <p:blipFill>
          <a:blip r:embed="rId6">
            <a:alphaModFix/>
          </a:blip>
          <a:stretch>
            <a:fillRect/>
          </a:stretch>
        </p:blipFill>
        <p:spPr>
          <a:xfrm>
            <a:off x="2493700" y="3746897"/>
            <a:ext cx="6457999" cy="2329454"/>
          </a:xfrm>
          <a:prstGeom prst="rect">
            <a:avLst/>
          </a:prstGeom>
          <a:noFill/>
          <a:ln>
            <a:noFill/>
          </a:ln>
        </p:spPr>
      </p:pic>
      <p:sp>
        <p:nvSpPr>
          <p:cNvPr id="133" name="Google Shape;133;p17"/>
          <p:cNvSpPr txBox="1"/>
          <p:nvPr/>
        </p:nvSpPr>
        <p:spPr>
          <a:xfrm>
            <a:off x="4560386" y="3068646"/>
            <a:ext cx="44595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Fonte: Acervo da RGFB do ON (JÚNIOR, 2018).</a:t>
            </a: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3"/>
          <p:cNvSpPr txBox="1"/>
          <p:nvPr>
            <p:ph type="title"/>
          </p:nvPr>
        </p:nvSpPr>
        <p:spPr>
          <a:xfrm>
            <a:off x="0" y="0"/>
            <a:ext cx="9144000" cy="6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Metodologia</a:t>
            </a:r>
            <a:endParaRPr sz="2400">
              <a:solidFill>
                <a:srgbClr val="000000"/>
              </a:solidFill>
              <a:latin typeface="Arial"/>
              <a:ea typeface="Arial"/>
              <a:cs typeface="Arial"/>
              <a:sym typeface="Arial"/>
            </a:endParaRPr>
          </a:p>
        </p:txBody>
      </p:sp>
      <p:sp>
        <p:nvSpPr>
          <p:cNvPr id="610" name="Google Shape;610;p5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11" name="Google Shape;611;p53"/>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612" name="Google Shape;612;p53"/>
          <p:cNvPicPr preferRelativeResize="0"/>
          <p:nvPr/>
        </p:nvPicPr>
        <p:blipFill>
          <a:blip r:embed="rId3">
            <a:alphaModFix/>
          </a:blip>
          <a:stretch>
            <a:fillRect/>
          </a:stretch>
        </p:blipFill>
        <p:spPr>
          <a:xfrm>
            <a:off x="515500" y="1008400"/>
            <a:ext cx="8116601" cy="52726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4"/>
          <p:cNvSpPr txBox="1"/>
          <p:nvPr>
            <p:ph type="title"/>
          </p:nvPr>
        </p:nvSpPr>
        <p:spPr>
          <a:xfrm>
            <a:off x="0" y="0"/>
            <a:ext cx="90849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619" name="Google Shape;619;p5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20" name="Google Shape;620;p54"/>
          <p:cNvSpPr txBox="1"/>
          <p:nvPr>
            <p:ph idx="1" type="body"/>
          </p:nvPr>
        </p:nvSpPr>
        <p:spPr>
          <a:xfrm>
            <a:off x="0" y="669300"/>
            <a:ext cx="4206000" cy="45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Gravidade absoluta (</a:t>
            </a:r>
            <a:r>
              <a:rPr b="1" lang="en-US" sz="1800">
                <a:solidFill>
                  <a:srgbClr val="000000"/>
                </a:solidFill>
                <a:latin typeface="Arial"/>
                <a:ea typeface="Arial"/>
                <a:cs typeface="Arial"/>
                <a:sym typeface="Arial"/>
              </a:rPr>
              <a:t>g</a:t>
            </a:r>
            <a:r>
              <a:rPr baseline="-25000" lang="en-US" sz="1800">
                <a:solidFill>
                  <a:srgbClr val="000000"/>
                </a:solidFill>
                <a:latin typeface="Arial"/>
                <a:ea typeface="Arial"/>
                <a:cs typeface="Arial"/>
                <a:sym typeface="Arial"/>
              </a:rPr>
              <a:t>abs</a:t>
            </a:r>
            <a:r>
              <a:rPr lang="en-US" sz="1800">
                <a:solidFill>
                  <a:srgbClr val="000000"/>
                </a:solidFill>
                <a:latin typeface="Arial"/>
                <a:ea typeface="Arial"/>
                <a:cs typeface="Arial"/>
                <a:sym typeface="Arial"/>
              </a:rPr>
              <a:t>) (mGal):</a:t>
            </a:r>
            <a:endParaRPr sz="1800">
              <a:latin typeface="Arial"/>
              <a:ea typeface="Arial"/>
              <a:cs typeface="Arial"/>
              <a:sym typeface="Arial"/>
            </a:endParaRPr>
          </a:p>
        </p:txBody>
      </p:sp>
      <p:pic>
        <p:nvPicPr>
          <p:cNvPr id="621" name="Google Shape;621;p54"/>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622" name="Google Shape;622;p54"/>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623" name="Google Shape;623;p54"/>
          <p:cNvSpPr txBox="1"/>
          <p:nvPr/>
        </p:nvSpPr>
        <p:spPr>
          <a:xfrm>
            <a:off x="5629700" y="1331450"/>
            <a:ext cx="3729600" cy="315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MGG:</a:t>
            </a:r>
            <a:endParaRPr sz="1800"/>
          </a:p>
          <a:p>
            <a:pPr indent="-342900" lvl="1" marL="914400" rtl="0" algn="l">
              <a:spcBef>
                <a:spcPts val="0"/>
              </a:spcBef>
              <a:spcAft>
                <a:spcPts val="0"/>
              </a:spcAft>
              <a:buSzPts val="1800"/>
              <a:buChar char="○"/>
            </a:pPr>
            <a:r>
              <a:rPr lang="en-US" sz="1800"/>
              <a:t>Seleção da área de estudo</a:t>
            </a:r>
            <a:r>
              <a:rPr i="1" lang="en-US" sz="1800"/>
              <a:t>:</a:t>
            </a:r>
            <a:endParaRPr i="1" sz="1800"/>
          </a:p>
          <a:p>
            <a:pPr indent="-342900" lvl="2" marL="1371600" rtl="0" algn="l">
              <a:spcBef>
                <a:spcPts val="0"/>
              </a:spcBef>
              <a:spcAft>
                <a:spcPts val="0"/>
              </a:spcAft>
              <a:buSzPts val="1800"/>
              <a:buChar char="■"/>
            </a:pPr>
            <a:r>
              <a:rPr lang="en-US" sz="1800"/>
              <a:t>135832 pontos</a:t>
            </a:r>
            <a:endParaRPr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914400" rtl="0" algn="l">
              <a:spcBef>
                <a:spcPts val="0"/>
              </a:spcBef>
              <a:spcAft>
                <a:spcPts val="0"/>
              </a:spcAft>
              <a:buNone/>
            </a:pPr>
            <a:r>
              <a:t/>
            </a:r>
            <a:endParaRPr i="1" sz="1800"/>
          </a:p>
          <a:p>
            <a:pPr indent="0" lvl="0" marL="1371600" rtl="0" algn="l">
              <a:spcBef>
                <a:spcPts val="0"/>
              </a:spcBef>
              <a:spcAft>
                <a:spcPts val="0"/>
              </a:spcAft>
              <a:buNone/>
            </a:pPr>
            <a:r>
              <a:t/>
            </a:r>
            <a:endParaRPr i="1" sz="1800"/>
          </a:p>
          <a:p>
            <a:pPr indent="0" lvl="0" marL="457200" rtl="0" algn="l">
              <a:spcBef>
                <a:spcPts val="0"/>
              </a:spcBef>
              <a:spcAft>
                <a:spcPts val="0"/>
              </a:spcAft>
              <a:buNone/>
            </a:pPr>
            <a:r>
              <a:t/>
            </a:r>
            <a:endParaRPr sz="1800"/>
          </a:p>
        </p:txBody>
      </p:sp>
      <p:sp>
        <p:nvSpPr>
          <p:cNvPr id="624" name="Google Shape;624;p54"/>
          <p:cNvSpPr txBox="1"/>
          <p:nvPr/>
        </p:nvSpPr>
        <p:spPr>
          <a:xfrm>
            <a:off x="410375" y="3647875"/>
            <a:ext cx="510600" cy="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625" name="Google Shape;625;p54"/>
          <p:cNvPicPr preferRelativeResize="0"/>
          <p:nvPr/>
        </p:nvPicPr>
        <p:blipFill>
          <a:blip r:embed="rId5">
            <a:alphaModFix/>
          </a:blip>
          <a:stretch>
            <a:fillRect/>
          </a:stretch>
        </p:blipFill>
        <p:spPr>
          <a:xfrm>
            <a:off x="468525" y="1190800"/>
            <a:ext cx="5374430" cy="4876037"/>
          </a:xfrm>
          <a:prstGeom prst="rect">
            <a:avLst/>
          </a:prstGeom>
          <a:noFill/>
          <a:ln>
            <a:noFill/>
          </a:ln>
        </p:spPr>
      </p:pic>
      <p:sp>
        <p:nvSpPr>
          <p:cNvPr id="626" name="Google Shape;626;p54"/>
          <p:cNvSpPr/>
          <p:nvPr/>
        </p:nvSpPr>
        <p:spPr>
          <a:xfrm>
            <a:off x="745688" y="4112925"/>
            <a:ext cx="4820100" cy="716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txBox="1"/>
          <p:nvPr/>
        </p:nvSpPr>
        <p:spPr>
          <a:xfrm>
            <a:off x="2478686" y="6001682"/>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6"/>
              </a:rPr>
              <a:t>http://icgem.gfz-potsdam.de/calcgrid</a:t>
            </a:r>
            <a:endParaRPr sz="11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5"/>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634" name="Google Shape;634;p5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35" name="Google Shape;635;p55"/>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636" name="Google Shape;636;p55"/>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637" name="Google Shape;637;p55"/>
          <p:cNvSpPr txBox="1"/>
          <p:nvPr/>
        </p:nvSpPr>
        <p:spPr>
          <a:xfrm>
            <a:off x="5362293" y="5709394"/>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5"/>
              </a:rPr>
              <a:t>http://icgem.gfz-potsdam.de/calcgrid</a:t>
            </a:r>
            <a:endParaRPr sz="1100">
              <a:latin typeface="Lato"/>
              <a:ea typeface="Lato"/>
              <a:cs typeface="Lato"/>
              <a:sym typeface="Lato"/>
            </a:endParaRPr>
          </a:p>
        </p:txBody>
      </p:sp>
      <p:sp>
        <p:nvSpPr>
          <p:cNvPr id="638" name="Google Shape;638;p55"/>
          <p:cNvSpPr txBox="1"/>
          <p:nvPr>
            <p:ph idx="1" type="body"/>
          </p:nvPr>
        </p:nvSpPr>
        <p:spPr>
          <a:xfrm>
            <a:off x="0" y="669300"/>
            <a:ext cx="4206000" cy="45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Gravidade absoluta (</a:t>
            </a:r>
            <a:r>
              <a:rPr b="1" lang="en-US" sz="1800">
                <a:solidFill>
                  <a:srgbClr val="000000"/>
                </a:solidFill>
                <a:latin typeface="Arial"/>
                <a:ea typeface="Arial"/>
                <a:cs typeface="Arial"/>
                <a:sym typeface="Arial"/>
              </a:rPr>
              <a:t>g</a:t>
            </a:r>
            <a:r>
              <a:rPr baseline="-25000" lang="en-US" sz="1800">
                <a:solidFill>
                  <a:srgbClr val="000000"/>
                </a:solidFill>
                <a:latin typeface="Arial"/>
                <a:ea typeface="Arial"/>
                <a:cs typeface="Arial"/>
                <a:sym typeface="Arial"/>
              </a:rPr>
              <a:t>abs</a:t>
            </a:r>
            <a:r>
              <a:rPr lang="en-US" sz="1800">
                <a:solidFill>
                  <a:srgbClr val="000000"/>
                </a:solidFill>
                <a:latin typeface="Arial"/>
                <a:ea typeface="Arial"/>
                <a:cs typeface="Arial"/>
                <a:sym typeface="Arial"/>
              </a:rPr>
              <a:t>) (mGal):</a:t>
            </a:r>
            <a:endParaRPr sz="1800">
              <a:latin typeface="Arial"/>
              <a:ea typeface="Arial"/>
              <a:cs typeface="Arial"/>
              <a:sym typeface="Arial"/>
            </a:endParaRPr>
          </a:p>
        </p:txBody>
      </p:sp>
      <p:sp>
        <p:nvSpPr>
          <p:cNvPr id="639" name="Google Shape;639;p55"/>
          <p:cNvSpPr/>
          <p:nvPr/>
        </p:nvSpPr>
        <p:spPr>
          <a:xfrm>
            <a:off x="1279218" y="3379467"/>
            <a:ext cx="186000" cy="1581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5"/>
          <p:cNvSpPr/>
          <p:nvPr/>
        </p:nvSpPr>
        <p:spPr>
          <a:xfrm>
            <a:off x="1279214" y="4953361"/>
            <a:ext cx="186000" cy="1581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1" name="Google Shape;641;p55"/>
          <p:cNvPicPr preferRelativeResize="0"/>
          <p:nvPr/>
        </p:nvPicPr>
        <p:blipFill>
          <a:blip r:embed="rId6">
            <a:alphaModFix/>
          </a:blip>
          <a:stretch>
            <a:fillRect/>
          </a:stretch>
        </p:blipFill>
        <p:spPr>
          <a:xfrm>
            <a:off x="324204" y="1279050"/>
            <a:ext cx="8597773" cy="4511100"/>
          </a:xfrm>
          <a:prstGeom prst="rect">
            <a:avLst/>
          </a:prstGeom>
          <a:noFill/>
          <a:ln>
            <a:noFill/>
          </a:ln>
        </p:spPr>
      </p:pic>
      <p:pic>
        <p:nvPicPr>
          <p:cNvPr id="642" name="Google Shape;642;p55"/>
          <p:cNvPicPr preferRelativeResize="0"/>
          <p:nvPr/>
        </p:nvPicPr>
        <p:blipFill>
          <a:blip r:embed="rId7">
            <a:alphaModFix/>
          </a:blip>
          <a:stretch>
            <a:fillRect/>
          </a:stretch>
        </p:blipFill>
        <p:spPr>
          <a:xfrm>
            <a:off x="3054475" y="4274275"/>
            <a:ext cx="5704625" cy="1348125"/>
          </a:xfrm>
          <a:prstGeom prst="rect">
            <a:avLst/>
          </a:prstGeom>
          <a:noFill/>
          <a:ln>
            <a:noFill/>
          </a:ln>
        </p:spPr>
      </p:pic>
      <p:sp>
        <p:nvSpPr>
          <p:cNvPr id="643" name="Google Shape;643;p55"/>
          <p:cNvSpPr txBox="1"/>
          <p:nvPr/>
        </p:nvSpPr>
        <p:spPr>
          <a:xfrm>
            <a:off x="2970850" y="4177142"/>
            <a:ext cx="4960500" cy="12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644" name="Google Shape;644;p55"/>
          <p:cNvSpPr/>
          <p:nvPr/>
        </p:nvSpPr>
        <p:spPr>
          <a:xfrm>
            <a:off x="1232688" y="3340653"/>
            <a:ext cx="186000" cy="1581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5"/>
          <p:cNvSpPr/>
          <p:nvPr/>
        </p:nvSpPr>
        <p:spPr>
          <a:xfrm>
            <a:off x="1269913" y="4971969"/>
            <a:ext cx="186000" cy="1581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56"/>
          <p:cNvPicPr preferRelativeResize="0"/>
          <p:nvPr/>
        </p:nvPicPr>
        <p:blipFill>
          <a:blip r:embed="rId3">
            <a:alphaModFix/>
          </a:blip>
          <a:stretch>
            <a:fillRect/>
          </a:stretch>
        </p:blipFill>
        <p:spPr>
          <a:xfrm>
            <a:off x="324204" y="1279050"/>
            <a:ext cx="8597773" cy="4511100"/>
          </a:xfrm>
          <a:prstGeom prst="rect">
            <a:avLst/>
          </a:prstGeom>
          <a:noFill/>
          <a:ln>
            <a:noFill/>
          </a:ln>
        </p:spPr>
      </p:pic>
      <p:sp>
        <p:nvSpPr>
          <p:cNvPr id="652" name="Google Shape;652;p56"/>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653" name="Google Shape;653;p5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54" name="Google Shape;654;p56"/>
          <p:cNvPicPr preferRelativeResize="0"/>
          <p:nvPr/>
        </p:nvPicPr>
        <p:blipFill>
          <a:blip r:embed="rId4">
            <a:alphaModFix/>
          </a:blip>
          <a:stretch>
            <a:fillRect/>
          </a:stretch>
        </p:blipFill>
        <p:spPr>
          <a:xfrm>
            <a:off x="0" y="-102375"/>
            <a:ext cx="1842450" cy="838450"/>
          </a:xfrm>
          <a:prstGeom prst="rect">
            <a:avLst/>
          </a:prstGeom>
          <a:noFill/>
          <a:ln>
            <a:noFill/>
          </a:ln>
        </p:spPr>
      </p:pic>
      <p:pic>
        <p:nvPicPr>
          <p:cNvPr id="655" name="Google Shape;655;p56"/>
          <p:cNvPicPr preferRelativeResize="0"/>
          <p:nvPr/>
        </p:nvPicPr>
        <p:blipFill>
          <a:blip r:embed="rId5">
            <a:alphaModFix/>
          </a:blip>
          <a:stretch>
            <a:fillRect/>
          </a:stretch>
        </p:blipFill>
        <p:spPr>
          <a:xfrm>
            <a:off x="8407962" y="57413"/>
            <a:ext cx="611925" cy="611925"/>
          </a:xfrm>
          <a:prstGeom prst="rect">
            <a:avLst/>
          </a:prstGeom>
          <a:noFill/>
          <a:ln>
            <a:noFill/>
          </a:ln>
        </p:spPr>
      </p:pic>
      <p:sp>
        <p:nvSpPr>
          <p:cNvPr id="656" name="Google Shape;656;p56"/>
          <p:cNvSpPr txBox="1"/>
          <p:nvPr/>
        </p:nvSpPr>
        <p:spPr>
          <a:xfrm>
            <a:off x="5362293" y="5709394"/>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6"/>
              </a:rPr>
              <a:t>http://icgem.gfz-potsdam.de/calcgrid</a:t>
            </a:r>
            <a:endParaRPr sz="1100">
              <a:latin typeface="Lato"/>
              <a:ea typeface="Lato"/>
              <a:cs typeface="Lato"/>
              <a:sym typeface="Lato"/>
            </a:endParaRPr>
          </a:p>
        </p:txBody>
      </p:sp>
      <p:sp>
        <p:nvSpPr>
          <p:cNvPr id="657" name="Google Shape;657;p56"/>
          <p:cNvSpPr txBox="1"/>
          <p:nvPr>
            <p:ph idx="1" type="body"/>
          </p:nvPr>
        </p:nvSpPr>
        <p:spPr>
          <a:xfrm>
            <a:off x="0" y="669300"/>
            <a:ext cx="4206000" cy="45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Gravidade absoluta (</a:t>
            </a:r>
            <a:r>
              <a:rPr b="1" lang="en-US" sz="1800">
                <a:solidFill>
                  <a:srgbClr val="000000"/>
                </a:solidFill>
                <a:latin typeface="Arial"/>
                <a:ea typeface="Arial"/>
                <a:cs typeface="Arial"/>
                <a:sym typeface="Arial"/>
              </a:rPr>
              <a:t>g</a:t>
            </a:r>
            <a:r>
              <a:rPr baseline="-25000" lang="en-US" sz="1800">
                <a:solidFill>
                  <a:srgbClr val="000000"/>
                </a:solidFill>
                <a:latin typeface="Arial"/>
                <a:ea typeface="Arial"/>
                <a:cs typeface="Arial"/>
                <a:sym typeface="Arial"/>
              </a:rPr>
              <a:t>abs</a:t>
            </a:r>
            <a:r>
              <a:rPr lang="en-US" sz="1800">
                <a:solidFill>
                  <a:srgbClr val="000000"/>
                </a:solidFill>
                <a:latin typeface="Arial"/>
                <a:ea typeface="Arial"/>
                <a:cs typeface="Arial"/>
                <a:sym typeface="Arial"/>
              </a:rPr>
              <a:t>) (mGal):</a:t>
            </a:r>
            <a:endParaRPr sz="1800">
              <a:latin typeface="Arial"/>
              <a:ea typeface="Arial"/>
              <a:cs typeface="Arial"/>
              <a:sym typeface="Arial"/>
            </a:endParaRPr>
          </a:p>
        </p:txBody>
      </p:sp>
      <p:sp>
        <p:nvSpPr>
          <p:cNvPr id="658" name="Google Shape;658;p56"/>
          <p:cNvSpPr/>
          <p:nvPr/>
        </p:nvSpPr>
        <p:spPr>
          <a:xfrm>
            <a:off x="1260593" y="3331348"/>
            <a:ext cx="186000" cy="1581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a:off x="1269895" y="4975968"/>
            <a:ext cx="186000" cy="1581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0" name="Google Shape;660;p56"/>
          <p:cNvPicPr preferRelativeResize="0"/>
          <p:nvPr/>
        </p:nvPicPr>
        <p:blipFill>
          <a:blip r:embed="rId7">
            <a:alphaModFix/>
          </a:blip>
          <a:stretch>
            <a:fillRect/>
          </a:stretch>
        </p:blipFill>
        <p:spPr>
          <a:xfrm>
            <a:off x="3054475" y="4274275"/>
            <a:ext cx="5704625" cy="1348125"/>
          </a:xfrm>
          <a:prstGeom prst="rect">
            <a:avLst/>
          </a:prstGeom>
          <a:noFill/>
          <a:ln>
            <a:noFill/>
          </a:ln>
        </p:spPr>
      </p:pic>
      <p:sp>
        <p:nvSpPr>
          <p:cNvPr id="661" name="Google Shape;661;p56"/>
          <p:cNvSpPr txBox="1"/>
          <p:nvPr/>
        </p:nvSpPr>
        <p:spPr>
          <a:xfrm>
            <a:off x="3182050" y="4274267"/>
            <a:ext cx="4960500" cy="1271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US" sz="1600"/>
              <a:t>Gravidade absoluta (</a:t>
            </a:r>
            <a:r>
              <a:rPr b="1" lang="en-US" sz="1600"/>
              <a:t>g</a:t>
            </a:r>
            <a:r>
              <a:rPr baseline="-25000" lang="en-US" sz="1600"/>
              <a:t>abs</a:t>
            </a:r>
            <a:r>
              <a:rPr lang="en-US" sz="1600"/>
              <a:t>) (mGal)</a:t>
            </a:r>
            <a:endParaRPr sz="1600"/>
          </a:p>
          <a:p>
            <a:pPr indent="0" lvl="0" marL="457200" rtl="0" algn="l">
              <a:lnSpc>
                <a:spcPct val="115000"/>
              </a:lnSpc>
              <a:spcBef>
                <a:spcPts val="0"/>
              </a:spcBef>
              <a:spcAft>
                <a:spcPts val="0"/>
              </a:spcAft>
              <a:buNone/>
            </a:pPr>
            <a:r>
              <a:t/>
            </a:r>
            <a:endParaRPr sz="1600"/>
          </a:p>
          <a:p>
            <a:pPr indent="-330200" lvl="1" marL="914400" rtl="0" algn="l">
              <a:lnSpc>
                <a:spcPct val="115000"/>
              </a:lnSpc>
              <a:spcBef>
                <a:spcPts val="0"/>
              </a:spcBef>
              <a:spcAft>
                <a:spcPts val="0"/>
              </a:spcAft>
              <a:buSzPts val="1600"/>
              <a:buChar char="○"/>
            </a:pPr>
            <a:r>
              <a:rPr lang="en-US" sz="1600"/>
              <a: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662" name="Google Shape;662;p56"/>
          <p:cNvPicPr preferRelativeResize="0"/>
          <p:nvPr/>
        </p:nvPicPr>
        <p:blipFill>
          <a:blip r:embed="rId8">
            <a:alphaModFix/>
          </a:blip>
          <a:stretch>
            <a:fillRect/>
          </a:stretch>
        </p:blipFill>
        <p:spPr>
          <a:xfrm>
            <a:off x="4206000" y="4916663"/>
            <a:ext cx="1200150" cy="295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7"/>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669" name="Google Shape;669;p5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70" name="Google Shape;670;p57"/>
          <p:cNvSpPr txBox="1"/>
          <p:nvPr>
            <p:ph idx="1" type="body"/>
          </p:nvPr>
        </p:nvSpPr>
        <p:spPr>
          <a:xfrm>
            <a:off x="0" y="617400"/>
            <a:ext cx="4012800" cy="669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Arial"/>
              <a:buChar char="❏"/>
            </a:pPr>
            <a:r>
              <a:rPr lang="en-US" sz="1800">
                <a:solidFill>
                  <a:srgbClr val="000000"/>
                </a:solidFill>
                <a:latin typeface="Arial"/>
                <a:ea typeface="Arial"/>
                <a:cs typeface="Arial"/>
                <a:sym typeface="Arial"/>
              </a:rPr>
              <a:t>Altitude ortométrica </a:t>
            </a:r>
            <a:r>
              <a:rPr lang="en-US" sz="1800">
                <a:solidFill>
                  <a:srgbClr val="000000"/>
                </a:solidFill>
                <a:latin typeface="Arial"/>
                <a:ea typeface="Arial"/>
                <a:cs typeface="Arial"/>
                <a:sym typeface="Arial"/>
              </a:rPr>
              <a:t>(</a:t>
            </a:r>
            <a:r>
              <a:rPr lang="en-US" sz="1800">
                <a:solidFill>
                  <a:srgbClr val="000000"/>
                </a:solidFill>
                <a:latin typeface="Arial"/>
                <a:ea typeface="Arial"/>
                <a:cs typeface="Arial"/>
                <a:sym typeface="Arial"/>
              </a:rPr>
              <a:t>H</a:t>
            </a:r>
            <a:r>
              <a:rPr lang="en-US" sz="1800">
                <a:solidFill>
                  <a:srgbClr val="000000"/>
                </a:solidFill>
                <a:latin typeface="Arial"/>
                <a:ea typeface="Arial"/>
                <a:cs typeface="Arial"/>
                <a:sym typeface="Arial"/>
              </a:rPr>
              <a:t>)</a:t>
            </a:r>
            <a:r>
              <a:rPr lang="en-US" sz="1800">
                <a:solidFill>
                  <a:srgbClr val="000000"/>
                </a:solidFill>
                <a:latin typeface="Arial"/>
                <a:ea typeface="Arial"/>
                <a:cs typeface="Arial"/>
                <a:sym typeface="Arial"/>
              </a:rPr>
              <a:t> (m):</a:t>
            </a:r>
            <a:endParaRPr sz="2000">
              <a:solidFill>
                <a:srgbClr val="000000"/>
              </a:solidFill>
              <a:latin typeface="Arial"/>
              <a:ea typeface="Arial"/>
              <a:cs typeface="Arial"/>
              <a:sym typeface="Arial"/>
            </a:endParaRPr>
          </a:p>
        </p:txBody>
      </p:sp>
      <p:pic>
        <p:nvPicPr>
          <p:cNvPr id="671" name="Google Shape;671;p57"/>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672" name="Google Shape;672;p57"/>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673" name="Google Shape;673;p57"/>
          <p:cNvPicPr preferRelativeResize="0"/>
          <p:nvPr/>
        </p:nvPicPr>
        <p:blipFill>
          <a:blip r:embed="rId5">
            <a:alphaModFix/>
          </a:blip>
          <a:stretch>
            <a:fillRect/>
          </a:stretch>
        </p:blipFill>
        <p:spPr>
          <a:xfrm>
            <a:off x="3527" y="1122709"/>
            <a:ext cx="5014196" cy="5707199"/>
          </a:xfrm>
          <a:prstGeom prst="rect">
            <a:avLst/>
          </a:prstGeom>
          <a:noFill/>
          <a:ln>
            <a:noFill/>
          </a:ln>
        </p:spPr>
      </p:pic>
      <p:sp>
        <p:nvSpPr>
          <p:cNvPr id="674" name="Google Shape;674;p57"/>
          <p:cNvSpPr txBox="1"/>
          <p:nvPr/>
        </p:nvSpPr>
        <p:spPr>
          <a:xfrm>
            <a:off x="4798375" y="1286700"/>
            <a:ext cx="4503300" cy="255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MGG:</a:t>
            </a:r>
            <a:endParaRPr sz="1800"/>
          </a:p>
          <a:p>
            <a:pPr indent="-342900" lvl="1" marL="914400" rtl="0" algn="l">
              <a:lnSpc>
                <a:spcPct val="115000"/>
              </a:lnSpc>
              <a:spcBef>
                <a:spcPts val="0"/>
              </a:spcBef>
              <a:spcAft>
                <a:spcPts val="0"/>
              </a:spcAft>
              <a:buSzPts val="1800"/>
              <a:buChar char="○"/>
            </a:pPr>
            <a:r>
              <a:rPr lang="en-US" sz="1800"/>
              <a:t>Gravity_earth:</a:t>
            </a:r>
            <a:endParaRPr sz="1800"/>
          </a:p>
          <a:p>
            <a:pPr indent="-342900" lvl="2" marL="1371600" rtl="0" algn="l">
              <a:lnSpc>
                <a:spcPct val="115000"/>
              </a:lnSpc>
              <a:spcBef>
                <a:spcPts val="0"/>
              </a:spcBef>
              <a:spcAft>
                <a:spcPts val="0"/>
              </a:spcAft>
              <a:buSzPts val="1800"/>
              <a:buChar char="■"/>
            </a:pPr>
            <a:r>
              <a:rPr lang="en-US" sz="1800"/>
              <a:t>Altitude ortométrica (H) (m):</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8"/>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681" name="Google Shape;681;p5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82" name="Google Shape;682;p58"/>
          <p:cNvSpPr txBox="1"/>
          <p:nvPr>
            <p:ph idx="1" type="body"/>
          </p:nvPr>
        </p:nvSpPr>
        <p:spPr>
          <a:xfrm>
            <a:off x="0" y="617400"/>
            <a:ext cx="4012800" cy="669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Arial"/>
              <a:buChar char="❏"/>
            </a:pPr>
            <a:r>
              <a:rPr lang="en-US" sz="1800">
                <a:solidFill>
                  <a:srgbClr val="000000"/>
                </a:solidFill>
                <a:latin typeface="Arial"/>
                <a:ea typeface="Arial"/>
                <a:cs typeface="Arial"/>
                <a:sym typeface="Arial"/>
              </a:rPr>
              <a:t>Altitude ortométrica (H) (m):</a:t>
            </a:r>
            <a:endParaRPr sz="2000">
              <a:solidFill>
                <a:srgbClr val="000000"/>
              </a:solidFill>
              <a:latin typeface="Arial"/>
              <a:ea typeface="Arial"/>
              <a:cs typeface="Arial"/>
              <a:sym typeface="Arial"/>
            </a:endParaRPr>
          </a:p>
        </p:txBody>
      </p:sp>
      <p:pic>
        <p:nvPicPr>
          <p:cNvPr id="683" name="Google Shape;683;p58"/>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684" name="Google Shape;684;p58"/>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685" name="Google Shape;685;p58"/>
          <p:cNvPicPr preferRelativeResize="0"/>
          <p:nvPr/>
        </p:nvPicPr>
        <p:blipFill>
          <a:blip r:embed="rId5">
            <a:alphaModFix/>
          </a:blip>
          <a:stretch>
            <a:fillRect/>
          </a:stretch>
        </p:blipFill>
        <p:spPr>
          <a:xfrm>
            <a:off x="3527" y="1122709"/>
            <a:ext cx="5014196" cy="5707199"/>
          </a:xfrm>
          <a:prstGeom prst="rect">
            <a:avLst/>
          </a:prstGeom>
          <a:noFill/>
          <a:ln>
            <a:noFill/>
          </a:ln>
        </p:spPr>
      </p:pic>
      <p:sp>
        <p:nvSpPr>
          <p:cNvPr id="686" name="Google Shape;686;p58"/>
          <p:cNvSpPr txBox="1"/>
          <p:nvPr/>
        </p:nvSpPr>
        <p:spPr>
          <a:xfrm>
            <a:off x="4798375" y="1286700"/>
            <a:ext cx="4503300" cy="255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MGG:</a:t>
            </a:r>
            <a:endParaRPr sz="1800"/>
          </a:p>
          <a:p>
            <a:pPr indent="-342900" lvl="1" marL="914400" rtl="0" algn="l">
              <a:lnSpc>
                <a:spcPct val="115000"/>
              </a:lnSpc>
              <a:spcBef>
                <a:spcPts val="0"/>
              </a:spcBef>
              <a:spcAft>
                <a:spcPts val="0"/>
              </a:spcAft>
              <a:buSzPts val="1800"/>
              <a:buChar char="○"/>
            </a:pPr>
            <a:r>
              <a:rPr lang="en-US" sz="1800"/>
              <a:t>Gravity_earth:</a:t>
            </a:r>
            <a:endParaRPr sz="1800"/>
          </a:p>
          <a:p>
            <a:pPr indent="-342900" lvl="2" marL="1371600" rtl="0" algn="l">
              <a:lnSpc>
                <a:spcPct val="115000"/>
              </a:lnSpc>
              <a:spcBef>
                <a:spcPts val="0"/>
              </a:spcBef>
              <a:spcAft>
                <a:spcPts val="0"/>
              </a:spcAft>
              <a:buSzPts val="1800"/>
              <a:buChar char="■"/>
            </a:pPr>
            <a:r>
              <a:rPr lang="en-US" sz="1800"/>
              <a:t>Altitude ortométrica (H) (m):</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a:p>
            <a:pPr indent="0" lvl="0" marL="0" rtl="0" algn="l">
              <a:lnSpc>
                <a:spcPct val="115000"/>
              </a:lnSpc>
              <a:spcBef>
                <a:spcPts val="0"/>
              </a:spcBef>
              <a:spcAft>
                <a:spcPts val="0"/>
              </a:spcAft>
              <a:buNone/>
            </a:pPr>
            <a:r>
              <a:t/>
            </a:r>
            <a:endParaRPr i="1" sz="1800"/>
          </a:p>
        </p:txBody>
      </p:sp>
      <p:pic>
        <p:nvPicPr>
          <p:cNvPr id="687" name="Google Shape;687;p58"/>
          <p:cNvPicPr preferRelativeResize="0"/>
          <p:nvPr/>
        </p:nvPicPr>
        <p:blipFill>
          <a:blip r:embed="rId6">
            <a:alphaModFix/>
          </a:blip>
          <a:stretch>
            <a:fillRect/>
          </a:stretch>
        </p:blipFill>
        <p:spPr>
          <a:xfrm>
            <a:off x="5168836" y="2670450"/>
            <a:ext cx="3762375" cy="419100"/>
          </a:xfrm>
          <a:prstGeom prst="rect">
            <a:avLst/>
          </a:prstGeom>
          <a:noFill/>
          <a:ln>
            <a:noFill/>
          </a:ln>
        </p:spPr>
      </p:pic>
      <p:sp>
        <p:nvSpPr>
          <p:cNvPr id="688" name="Google Shape;688;p58"/>
          <p:cNvSpPr/>
          <p:nvPr/>
        </p:nvSpPr>
        <p:spPr>
          <a:xfrm>
            <a:off x="7242825" y="3219625"/>
            <a:ext cx="344400" cy="707100"/>
          </a:xfrm>
          <a:prstGeom prst="up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8"/>
          <p:cNvSpPr/>
          <p:nvPr/>
        </p:nvSpPr>
        <p:spPr>
          <a:xfrm>
            <a:off x="8407950" y="3219625"/>
            <a:ext cx="344400" cy="707100"/>
          </a:xfrm>
          <a:prstGeom prst="up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9"/>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696" name="Google Shape;696;p5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97" name="Google Shape;697;p59"/>
          <p:cNvSpPr txBox="1"/>
          <p:nvPr>
            <p:ph idx="1" type="body"/>
          </p:nvPr>
        </p:nvSpPr>
        <p:spPr>
          <a:xfrm>
            <a:off x="0" y="617400"/>
            <a:ext cx="4012800" cy="669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Arial"/>
              <a:buChar char="❏"/>
            </a:pPr>
            <a:r>
              <a:rPr lang="en-US" sz="1800">
                <a:solidFill>
                  <a:srgbClr val="000000"/>
                </a:solidFill>
                <a:latin typeface="Arial"/>
                <a:ea typeface="Arial"/>
                <a:cs typeface="Arial"/>
                <a:sym typeface="Arial"/>
              </a:rPr>
              <a:t>Ondulação geoidal (N) (m):</a:t>
            </a:r>
            <a:endParaRPr sz="2000">
              <a:solidFill>
                <a:srgbClr val="000000"/>
              </a:solidFill>
              <a:latin typeface="Arial"/>
              <a:ea typeface="Arial"/>
              <a:cs typeface="Arial"/>
              <a:sym typeface="Arial"/>
            </a:endParaRPr>
          </a:p>
        </p:txBody>
      </p:sp>
      <p:pic>
        <p:nvPicPr>
          <p:cNvPr id="698" name="Google Shape;698;p59"/>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699" name="Google Shape;699;p59"/>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700" name="Google Shape;700;p59"/>
          <p:cNvPicPr preferRelativeResize="0"/>
          <p:nvPr/>
        </p:nvPicPr>
        <p:blipFill>
          <a:blip r:embed="rId5">
            <a:alphaModFix/>
          </a:blip>
          <a:stretch>
            <a:fillRect/>
          </a:stretch>
        </p:blipFill>
        <p:spPr>
          <a:xfrm>
            <a:off x="153425" y="1193650"/>
            <a:ext cx="3953200" cy="5354750"/>
          </a:xfrm>
          <a:prstGeom prst="rect">
            <a:avLst/>
          </a:prstGeom>
          <a:noFill/>
          <a:ln>
            <a:noFill/>
          </a:ln>
        </p:spPr>
      </p:pic>
      <p:sp>
        <p:nvSpPr>
          <p:cNvPr id="701" name="Google Shape;701;p59"/>
          <p:cNvSpPr txBox="1"/>
          <p:nvPr/>
        </p:nvSpPr>
        <p:spPr>
          <a:xfrm>
            <a:off x="4178075" y="1386500"/>
            <a:ext cx="4717800" cy="4739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800"/>
              <a:t>Através de uma rede neural, são calculadas algumas grandezas  referentes a modelo de </a:t>
            </a:r>
            <a:r>
              <a:rPr lang="en-US" sz="1800"/>
              <a:t>elevação</a:t>
            </a:r>
            <a:r>
              <a:rPr lang="en-US" sz="1800"/>
              <a:t> e anomalias gravimétricas para  947.953 pontos gravimétricos terrestres no Brasil, de acordo com um espaçamento de 5º </a:t>
            </a:r>
            <a:r>
              <a:rPr lang="en-US" sz="1800"/>
              <a:t>(MATOS et al., 2016a)</a:t>
            </a:r>
            <a:r>
              <a:rPr lang="en-US" sz="1800"/>
              <a:t>:</a:t>
            </a:r>
            <a:endParaRPr sz="1800"/>
          </a:p>
          <a:p>
            <a:pPr indent="0" lvl="0" marL="457200" rtl="0" algn="l">
              <a:lnSpc>
                <a:spcPct val="150000"/>
              </a:lnSpc>
              <a:spcBef>
                <a:spcPts val="0"/>
              </a:spcBef>
              <a:spcAft>
                <a:spcPts val="0"/>
              </a:spcAft>
              <a:buNone/>
            </a:pPr>
            <a:r>
              <a:t/>
            </a:r>
            <a:endParaRPr sz="1800"/>
          </a:p>
          <a:p>
            <a:pPr indent="0" lvl="0" marL="914400" rtl="0" algn="l">
              <a:lnSpc>
                <a:spcPct val="150000"/>
              </a:lnSpc>
              <a:spcBef>
                <a:spcPts val="0"/>
              </a:spcBef>
              <a:spcAft>
                <a:spcPts val="0"/>
              </a:spcAft>
              <a:buNone/>
            </a:pPr>
            <a:r>
              <a:t/>
            </a:r>
            <a:endParaRPr sz="1800"/>
          </a:p>
          <a:p>
            <a:pPr indent="0" lvl="0" marL="914400" rtl="0" algn="l">
              <a:lnSpc>
                <a:spcPct val="150000"/>
              </a:lnSpc>
              <a:spcBef>
                <a:spcPts val="0"/>
              </a:spcBef>
              <a:spcAft>
                <a:spcPts val="0"/>
              </a:spcAft>
              <a:buNone/>
            </a:pPr>
            <a:r>
              <a:t/>
            </a:r>
            <a:endParaRPr sz="1800"/>
          </a:p>
          <a:p>
            <a:pPr indent="0" lvl="0" marL="914400" rtl="0" algn="l">
              <a:lnSpc>
                <a:spcPct val="150000"/>
              </a:lnSpc>
              <a:spcBef>
                <a:spcPts val="0"/>
              </a:spcBef>
              <a:spcAft>
                <a:spcPts val="0"/>
              </a:spcAft>
              <a:buNone/>
            </a:pPr>
            <a:r>
              <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0"/>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708" name="Google Shape;708;p6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09" name="Google Shape;709;p60"/>
          <p:cNvSpPr txBox="1"/>
          <p:nvPr>
            <p:ph idx="1" type="body"/>
          </p:nvPr>
        </p:nvSpPr>
        <p:spPr>
          <a:xfrm>
            <a:off x="0" y="617400"/>
            <a:ext cx="4012800" cy="669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Arial"/>
              <a:buChar char="❏"/>
            </a:pPr>
            <a:r>
              <a:rPr lang="en-US" sz="1800">
                <a:solidFill>
                  <a:srgbClr val="000000"/>
                </a:solidFill>
                <a:latin typeface="Arial"/>
                <a:ea typeface="Arial"/>
                <a:cs typeface="Arial"/>
                <a:sym typeface="Arial"/>
              </a:rPr>
              <a:t>Ondulação geoidal (N) (m):</a:t>
            </a:r>
            <a:endParaRPr sz="2000">
              <a:solidFill>
                <a:srgbClr val="000000"/>
              </a:solidFill>
              <a:latin typeface="Arial"/>
              <a:ea typeface="Arial"/>
              <a:cs typeface="Arial"/>
              <a:sym typeface="Arial"/>
            </a:endParaRPr>
          </a:p>
        </p:txBody>
      </p:sp>
      <p:pic>
        <p:nvPicPr>
          <p:cNvPr id="710" name="Google Shape;710;p60"/>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711" name="Google Shape;711;p60"/>
          <p:cNvPicPr preferRelativeResize="0"/>
          <p:nvPr/>
        </p:nvPicPr>
        <p:blipFill>
          <a:blip r:embed="rId4">
            <a:alphaModFix/>
          </a:blip>
          <a:stretch>
            <a:fillRect/>
          </a:stretch>
        </p:blipFill>
        <p:spPr>
          <a:xfrm>
            <a:off x="4252525" y="1116175"/>
            <a:ext cx="4832474" cy="5432228"/>
          </a:xfrm>
          <a:prstGeom prst="rect">
            <a:avLst/>
          </a:prstGeom>
          <a:noFill/>
          <a:ln>
            <a:noFill/>
          </a:ln>
        </p:spPr>
      </p:pic>
      <p:pic>
        <p:nvPicPr>
          <p:cNvPr id="712" name="Google Shape;712;p60"/>
          <p:cNvPicPr preferRelativeResize="0"/>
          <p:nvPr/>
        </p:nvPicPr>
        <p:blipFill>
          <a:blip r:embed="rId5">
            <a:alphaModFix/>
          </a:blip>
          <a:stretch>
            <a:fillRect/>
          </a:stretch>
        </p:blipFill>
        <p:spPr>
          <a:xfrm>
            <a:off x="8407962" y="57413"/>
            <a:ext cx="611925" cy="611925"/>
          </a:xfrm>
          <a:prstGeom prst="rect">
            <a:avLst/>
          </a:prstGeom>
          <a:noFill/>
          <a:ln>
            <a:noFill/>
          </a:ln>
        </p:spPr>
      </p:pic>
      <p:pic>
        <p:nvPicPr>
          <p:cNvPr id="713" name="Google Shape;713;p60"/>
          <p:cNvPicPr preferRelativeResize="0"/>
          <p:nvPr/>
        </p:nvPicPr>
        <p:blipFill>
          <a:blip r:embed="rId6">
            <a:alphaModFix/>
          </a:blip>
          <a:stretch>
            <a:fillRect/>
          </a:stretch>
        </p:blipFill>
        <p:spPr>
          <a:xfrm>
            <a:off x="153425" y="1193650"/>
            <a:ext cx="3953200" cy="5354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1"/>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720" name="Google Shape;720;p6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21" name="Google Shape;721;p61"/>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722" name="Google Shape;722;p61"/>
          <p:cNvPicPr preferRelativeResize="0"/>
          <p:nvPr/>
        </p:nvPicPr>
        <p:blipFill>
          <a:blip r:embed="rId4">
            <a:alphaModFix/>
          </a:blip>
          <a:stretch>
            <a:fillRect/>
          </a:stretch>
        </p:blipFill>
        <p:spPr>
          <a:xfrm>
            <a:off x="4709301" y="1116175"/>
            <a:ext cx="4375698" cy="4918753"/>
          </a:xfrm>
          <a:prstGeom prst="rect">
            <a:avLst/>
          </a:prstGeom>
          <a:noFill/>
          <a:ln>
            <a:noFill/>
          </a:ln>
        </p:spPr>
      </p:pic>
      <p:pic>
        <p:nvPicPr>
          <p:cNvPr id="723" name="Google Shape;723;p61"/>
          <p:cNvPicPr preferRelativeResize="0"/>
          <p:nvPr/>
        </p:nvPicPr>
        <p:blipFill>
          <a:blip r:embed="rId5">
            <a:alphaModFix/>
          </a:blip>
          <a:stretch>
            <a:fillRect/>
          </a:stretch>
        </p:blipFill>
        <p:spPr>
          <a:xfrm>
            <a:off x="8407962" y="57413"/>
            <a:ext cx="611925" cy="611925"/>
          </a:xfrm>
          <a:prstGeom prst="rect">
            <a:avLst/>
          </a:prstGeom>
          <a:noFill/>
          <a:ln>
            <a:noFill/>
          </a:ln>
        </p:spPr>
      </p:pic>
      <p:sp>
        <p:nvSpPr>
          <p:cNvPr id="724" name="Google Shape;724;p61"/>
          <p:cNvSpPr txBox="1"/>
          <p:nvPr>
            <p:ph idx="1" type="body"/>
          </p:nvPr>
        </p:nvSpPr>
        <p:spPr>
          <a:xfrm>
            <a:off x="0" y="669300"/>
            <a:ext cx="9144000" cy="52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Altitude geométrica (h) (m): </a:t>
            </a:r>
            <a:endParaRPr sz="2000">
              <a:solidFill>
                <a:srgbClr val="000000"/>
              </a:solidFill>
              <a:latin typeface="Arial"/>
              <a:ea typeface="Arial"/>
              <a:cs typeface="Arial"/>
              <a:sym typeface="Arial"/>
            </a:endParaRPr>
          </a:p>
        </p:txBody>
      </p:sp>
      <p:pic>
        <p:nvPicPr>
          <p:cNvPr id="725" name="Google Shape;725;p61"/>
          <p:cNvPicPr preferRelativeResize="0"/>
          <p:nvPr/>
        </p:nvPicPr>
        <p:blipFill>
          <a:blip r:embed="rId6">
            <a:alphaModFix/>
          </a:blip>
          <a:stretch>
            <a:fillRect/>
          </a:stretch>
        </p:blipFill>
        <p:spPr>
          <a:xfrm>
            <a:off x="0" y="1116175"/>
            <a:ext cx="4321501" cy="4918755"/>
          </a:xfrm>
          <a:prstGeom prst="rect">
            <a:avLst/>
          </a:prstGeom>
          <a:noFill/>
          <a:ln>
            <a:noFill/>
          </a:ln>
        </p:spPr>
      </p:pic>
      <p:sp>
        <p:nvSpPr>
          <p:cNvPr id="726" name="Google Shape;726;p61"/>
          <p:cNvSpPr/>
          <p:nvPr/>
        </p:nvSpPr>
        <p:spPr>
          <a:xfrm>
            <a:off x="4271125" y="2921850"/>
            <a:ext cx="548700" cy="612000"/>
          </a:xfrm>
          <a:prstGeom prst="mathPlus">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61"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3659715" y="743275"/>
            <a:ext cx="1939845" cy="310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2"/>
          <p:cNvSpPr txBox="1"/>
          <p:nvPr>
            <p:ph type="title"/>
          </p:nvPr>
        </p:nvSpPr>
        <p:spPr>
          <a:xfrm>
            <a:off x="-15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734" name="Google Shape;734;p6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35" name="Google Shape;735;p62"/>
          <p:cNvSpPr txBox="1"/>
          <p:nvPr>
            <p:ph idx="1" type="body"/>
          </p:nvPr>
        </p:nvSpPr>
        <p:spPr>
          <a:xfrm>
            <a:off x="0" y="669300"/>
            <a:ext cx="9144000" cy="52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Altitude geométrica (h) (m): </a:t>
            </a:r>
            <a:endParaRPr sz="2000">
              <a:solidFill>
                <a:srgbClr val="000000"/>
              </a:solidFill>
              <a:latin typeface="Arial"/>
              <a:ea typeface="Arial"/>
              <a:cs typeface="Arial"/>
              <a:sym typeface="Arial"/>
            </a:endParaRPr>
          </a:p>
        </p:txBody>
      </p:sp>
      <p:pic>
        <p:nvPicPr>
          <p:cNvPr id="736" name="Google Shape;736;p62"/>
          <p:cNvPicPr preferRelativeResize="0"/>
          <p:nvPr/>
        </p:nvPicPr>
        <p:blipFill>
          <a:blip r:embed="rId3">
            <a:alphaModFix/>
          </a:blip>
          <a:stretch>
            <a:fillRect/>
          </a:stretch>
        </p:blipFill>
        <p:spPr>
          <a:xfrm>
            <a:off x="18627" y="1166081"/>
            <a:ext cx="4969174" cy="5663503"/>
          </a:xfrm>
          <a:prstGeom prst="rect">
            <a:avLst/>
          </a:prstGeom>
          <a:noFill/>
          <a:ln>
            <a:noFill/>
          </a:ln>
        </p:spPr>
      </p:pic>
      <p:sp>
        <p:nvSpPr>
          <p:cNvPr id="737" name="Google Shape;737;p62"/>
          <p:cNvSpPr txBox="1"/>
          <p:nvPr/>
        </p:nvSpPr>
        <p:spPr>
          <a:xfrm>
            <a:off x="4783200" y="1267625"/>
            <a:ext cx="4360800" cy="5217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330200" lvl="0" marL="457200" rtl="0" algn="l">
              <a:lnSpc>
                <a:spcPct val="150000"/>
              </a:lnSpc>
              <a:spcBef>
                <a:spcPts val="0"/>
              </a:spcBef>
              <a:spcAft>
                <a:spcPts val="0"/>
              </a:spcAft>
              <a:buSzPts val="1600"/>
              <a:buChar char="❏"/>
            </a:pPr>
            <a:r>
              <a:rPr lang="en-US" sz="1600"/>
              <a:t>Elevação máxima de cerca de 700 a 800 metros;</a:t>
            </a:r>
            <a:endParaRPr sz="1600"/>
          </a:p>
          <a:p>
            <a:pPr indent="-330200" lvl="0" marL="457200" rtl="0" algn="l">
              <a:lnSpc>
                <a:spcPct val="150000"/>
              </a:lnSpc>
              <a:spcBef>
                <a:spcPts val="0"/>
              </a:spcBef>
              <a:spcAft>
                <a:spcPts val="0"/>
              </a:spcAft>
              <a:buSzPts val="1600"/>
              <a:buChar char="❏"/>
            </a:pPr>
            <a:r>
              <a:rPr lang="en-US" sz="1600"/>
              <a:t>Maiores elevações nas bordas Leste e Sul</a:t>
            </a:r>
            <a:endParaRPr sz="1600"/>
          </a:p>
          <a:p>
            <a:pPr indent="-330200" lvl="0" marL="457200" rtl="0" algn="l">
              <a:lnSpc>
                <a:spcPct val="150000"/>
              </a:lnSpc>
              <a:spcBef>
                <a:spcPts val="0"/>
              </a:spcBef>
              <a:spcAft>
                <a:spcPts val="0"/>
              </a:spcAft>
              <a:buSzPts val="1600"/>
              <a:buChar char="❏"/>
            </a:pPr>
            <a:r>
              <a:rPr lang="en-US" sz="1600"/>
              <a:t>Transiçao da plataforma continental para oceanica</a:t>
            </a:r>
            <a:endParaRPr sz="1600"/>
          </a:p>
          <a:p>
            <a:pPr indent="-330200" lvl="0" marL="457200" rtl="0" algn="l">
              <a:lnSpc>
                <a:spcPct val="150000"/>
              </a:lnSpc>
              <a:spcBef>
                <a:spcPts val="0"/>
              </a:spcBef>
              <a:spcAft>
                <a:spcPts val="0"/>
              </a:spcAft>
              <a:buSzPts val="1600"/>
              <a:buChar char="❏"/>
            </a:pPr>
            <a:r>
              <a:rPr lang="en-US" sz="1600"/>
              <a:t>Tabuleiros entre os canais fluviais;</a:t>
            </a:r>
            <a:endParaRPr sz="1800"/>
          </a:p>
        </p:txBody>
      </p:sp>
      <p:pic>
        <p:nvPicPr>
          <p:cNvPr id="738" name="Google Shape;738;p62"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3659715" y="743275"/>
            <a:ext cx="1939845" cy="310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0" y="844400"/>
            <a:ext cx="24381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140" name="Google Shape;140;p1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41" name="Google Shape;141;p18"/>
          <p:cNvSpPr txBox="1"/>
          <p:nvPr>
            <p:ph idx="1" type="subTitle"/>
          </p:nvPr>
        </p:nvSpPr>
        <p:spPr>
          <a:xfrm>
            <a:off x="0" y="1879675"/>
            <a:ext cx="2438100" cy="245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Problemática: </a:t>
            </a:r>
            <a:endParaRPr sz="2200">
              <a:solidFill>
                <a:srgbClr val="000000"/>
              </a:solidFill>
              <a:latin typeface="Arial"/>
              <a:ea typeface="Arial"/>
              <a:cs typeface="Arial"/>
              <a:sym typeface="Arial"/>
            </a:endParaRPr>
          </a:p>
          <a:p>
            <a:pPr indent="-330200" lvl="0" marL="457200" rtl="0" algn="l">
              <a:lnSpc>
                <a:spcPct val="115000"/>
              </a:lnSpc>
              <a:spcBef>
                <a:spcPts val="1600"/>
              </a:spcBef>
              <a:spcAft>
                <a:spcPts val="0"/>
              </a:spcAft>
              <a:buClr>
                <a:srgbClr val="000000"/>
              </a:buClr>
              <a:buSzPts val="1600"/>
              <a:buFont typeface="Arial"/>
              <a:buChar char="●"/>
            </a:pPr>
            <a:r>
              <a:rPr lang="en-US">
                <a:solidFill>
                  <a:srgbClr val="000000"/>
                </a:solidFill>
                <a:latin typeface="Arial"/>
                <a:ea typeface="Arial"/>
                <a:cs typeface="Arial"/>
                <a:sym typeface="Arial"/>
              </a:rPr>
              <a:t>Zonas não preenchidas</a:t>
            </a:r>
            <a:endParaRPr>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2000">
              <a:solidFill>
                <a:srgbClr val="000000"/>
              </a:solidFill>
              <a:latin typeface="Arial"/>
              <a:ea typeface="Arial"/>
              <a:cs typeface="Arial"/>
              <a:sym typeface="Arial"/>
            </a:endParaRPr>
          </a:p>
          <a:p>
            <a:pPr indent="-355600" lvl="0" marL="457200" rtl="0" algn="l">
              <a:lnSpc>
                <a:spcPct val="115000"/>
              </a:lnSpc>
              <a:spcBef>
                <a:spcPts val="1600"/>
              </a:spcBef>
              <a:spcAft>
                <a:spcPts val="0"/>
              </a:spcAft>
              <a:buClr>
                <a:srgbClr val="000000"/>
              </a:buClr>
              <a:buSzPts val="2000"/>
              <a:buFont typeface="Arial"/>
              <a:buChar char="●"/>
            </a:pPr>
            <a:r>
              <a:rPr lang="en-US" sz="2000">
                <a:solidFill>
                  <a:srgbClr val="000000"/>
                </a:solidFill>
                <a:latin typeface="Arial"/>
                <a:ea typeface="Arial"/>
                <a:cs typeface="Arial"/>
                <a:sym typeface="Arial"/>
              </a:rPr>
              <a:t>Áreas restritas</a:t>
            </a:r>
            <a:endParaRPr sz="2000">
              <a:solidFill>
                <a:srgbClr val="000000"/>
              </a:solidFill>
              <a:latin typeface="Arial"/>
              <a:ea typeface="Arial"/>
              <a:cs typeface="Arial"/>
              <a:sym typeface="Arial"/>
            </a:endParaRPr>
          </a:p>
        </p:txBody>
      </p:sp>
      <p:pic>
        <p:nvPicPr>
          <p:cNvPr id="142" name="Google Shape;142;p18"/>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143" name="Google Shape;143;p18"/>
          <p:cNvPicPr preferRelativeResize="0"/>
          <p:nvPr/>
        </p:nvPicPr>
        <p:blipFill>
          <a:blip r:embed="rId4">
            <a:alphaModFix/>
          </a:blip>
          <a:stretch>
            <a:fillRect/>
          </a:stretch>
        </p:blipFill>
        <p:spPr>
          <a:xfrm>
            <a:off x="8407962" y="57413"/>
            <a:ext cx="611925" cy="611925"/>
          </a:xfrm>
          <a:prstGeom prst="rect">
            <a:avLst/>
          </a:prstGeom>
          <a:noFill/>
          <a:ln>
            <a:noFill/>
          </a:ln>
        </p:spPr>
      </p:pic>
      <p:pic>
        <p:nvPicPr>
          <p:cNvPr id="144" name="Google Shape;144;p18"/>
          <p:cNvPicPr preferRelativeResize="0"/>
          <p:nvPr/>
        </p:nvPicPr>
        <p:blipFill>
          <a:blip r:embed="rId5">
            <a:alphaModFix/>
          </a:blip>
          <a:stretch>
            <a:fillRect/>
          </a:stretch>
        </p:blipFill>
        <p:spPr>
          <a:xfrm>
            <a:off x="2689925" y="217525"/>
            <a:ext cx="2206371" cy="2201283"/>
          </a:xfrm>
          <a:prstGeom prst="rect">
            <a:avLst/>
          </a:prstGeom>
          <a:noFill/>
          <a:ln>
            <a:noFill/>
          </a:ln>
        </p:spPr>
      </p:pic>
      <p:pic>
        <p:nvPicPr>
          <p:cNvPr id="145" name="Google Shape;145;p18"/>
          <p:cNvPicPr preferRelativeResize="0"/>
          <p:nvPr/>
        </p:nvPicPr>
        <p:blipFill>
          <a:blip r:embed="rId6">
            <a:alphaModFix/>
          </a:blip>
          <a:stretch>
            <a:fillRect/>
          </a:stretch>
        </p:blipFill>
        <p:spPr>
          <a:xfrm>
            <a:off x="5378450" y="468350"/>
            <a:ext cx="3024325" cy="3325176"/>
          </a:xfrm>
          <a:prstGeom prst="rect">
            <a:avLst/>
          </a:prstGeom>
          <a:noFill/>
          <a:ln>
            <a:noFill/>
          </a:ln>
        </p:spPr>
      </p:pic>
      <p:sp>
        <p:nvSpPr>
          <p:cNvPr id="146" name="Google Shape;146;p18"/>
          <p:cNvSpPr/>
          <p:nvPr/>
        </p:nvSpPr>
        <p:spPr>
          <a:xfrm>
            <a:off x="6751225" y="1307300"/>
            <a:ext cx="428100" cy="381600"/>
          </a:xfrm>
          <a:prstGeom prst="flowChartConnec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18"/>
          <p:cNvPicPr preferRelativeResize="0"/>
          <p:nvPr/>
        </p:nvPicPr>
        <p:blipFill>
          <a:blip r:embed="rId7">
            <a:alphaModFix/>
          </a:blip>
          <a:stretch>
            <a:fillRect/>
          </a:stretch>
        </p:blipFill>
        <p:spPr>
          <a:xfrm>
            <a:off x="2372950" y="4563152"/>
            <a:ext cx="6581779" cy="2008687"/>
          </a:xfrm>
          <a:prstGeom prst="rect">
            <a:avLst/>
          </a:prstGeom>
          <a:noFill/>
          <a:ln>
            <a:noFill/>
          </a:ln>
        </p:spPr>
      </p:pic>
      <p:sp>
        <p:nvSpPr>
          <p:cNvPr id="148" name="Google Shape;148;p18"/>
          <p:cNvSpPr/>
          <p:nvPr/>
        </p:nvSpPr>
        <p:spPr>
          <a:xfrm>
            <a:off x="5200775" y="5256246"/>
            <a:ext cx="280200" cy="289800"/>
          </a:xfrm>
          <a:prstGeom prst="flowChartConnector">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 name="Google Shape;149;p18"/>
          <p:cNvCxnSpPr>
            <a:endCxn id="146" idx="4"/>
          </p:cNvCxnSpPr>
          <p:nvPr/>
        </p:nvCxnSpPr>
        <p:spPr>
          <a:xfrm flipH="1" rot="10800000">
            <a:off x="5350675" y="1688900"/>
            <a:ext cx="1614600" cy="3587100"/>
          </a:xfrm>
          <a:prstGeom prst="straightConnector1">
            <a:avLst/>
          </a:prstGeom>
          <a:noFill/>
          <a:ln cap="flat" cmpd="sng" w="9525">
            <a:solidFill>
              <a:schemeClr val="dk2"/>
            </a:solidFill>
            <a:prstDash val="solid"/>
            <a:round/>
            <a:headEnd len="med" w="med" type="none"/>
            <a:tailEnd len="med" w="med" type="triangle"/>
          </a:ln>
        </p:spPr>
      </p:cxnSp>
      <p:sp>
        <p:nvSpPr>
          <p:cNvPr id="150" name="Google Shape;150;p18"/>
          <p:cNvSpPr txBox="1"/>
          <p:nvPr/>
        </p:nvSpPr>
        <p:spPr>
          <a:xfrm>
            <a:off x="2342261" y="2335049"/>
            <a:ext cx="44595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Fonte: Acervo da RGFB do ON (JÚNIOR, 2018).</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45" name="Google Shape;745;p63"/>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746" name="Google Shape;746;p63"/>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747" name="Google Shape;747;p63"/>
          <p:cNvSpPr txBox="1"/>
          <p:nvPr/>
        </p:nvSpPr>
        <p:spPr>
          <a:xfrm>
            <a:off x="0" y="604025"/>
            <a:ext cx="9144000" cy="612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Gravidade absoluta (</a:t>
            </a:r>
            <a:r>
              <a:rPr b="1" lang="en-US" sz="1800"/>
              <a:t>g</a:t>
            </a:r>
            <a:r>
              <a:rPr baseline="-25000" lang="en-US" sz="2000"/>
              <a:t>abs</a:t>
            </a:r>
            <a:r>
              <a:rPr lang="en-US" sz="1800"/>
              <a:t>) (mGal):</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0" rtl="0" algn="l">
              <a:spcBef>
                <a:spcPts val="0"/>
              </a:spcBef>
              <a:spcAft>
                <a:spcPts val="0"/>
              </a:spcAft>
              <a:buNone/>
            </a:pPr>
            <a:r>
              <a:t/>
            </a:r>
            <a:endParaRPr sz="1800"/>
          </a:p>
          <a:p>
            <a:pPr indent="-330200" lvl="1" marL="914400" rtl="0" algn="l">
              <a:spcBef>
                <a:spcPts val="0"/>
              </a:spcBef>
              <a:spcAft>
                <a:spcPts val="0"/>
              </a:spcAft>
              <a:buSzPts val="1600"/>
              <a:buChar char="❏"/>
            </a:pPr>
            <a:r>
              <a:t/>
            </a:r>
            <a:endParaRPr sz="1600"/>
          </a:p>
          <a:p>
            <a:pPr indent="0" lvl="0" marL="914400" rtl="0" algn="l">
              <a:spcBef>
                <a:spcPts val="0"/>
              </a:spcBef>
              <a:spcAft>
                <a:spcPts val="0"/>
              </a:spcAft>
              <a:buNone/>
            </a:pPr>
            <a:r>
              <a:t/>
            </a:r>
            <a:endParaRPr sz="1800"/>
          </a:p>
          <a:p>
            <a:pPr indent="0" lvl="0" marL="91440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a:p>
            <a:pPr indent="0" lvl="0" marL="0" rtl="0" algn="l">
              <a:spcBef>
                <a:spcPts val="0"/>
              </a:spcBef>
              <a:spcAft>
                <a:spcPts val="0"/>
              </a:spcAft>
              <a:buNone/>
            </a:pPr>
            <a:r>
              <a:t/>
            </a:r>
            <a:endParaRPr i="1" sz="1800"/>
          </a:p>
        </p:txBody>
      </p:sp>
      <p:pic>
        <p:nvPicPr>
          <p:cNvPr id="748" name="Google Shape;748;p63"/>
          <p:cNvPicPr preferRelativeResize="0"/>
          <p:nvPr/>
        </p:nvPicPr>
        <p:blipFill>
          <a:blip r:embed="rId5">
            <a:alphaModFix/>
          </a:blip>
          <a:stretch>
            <a:fillRect/>
          </a:stretch>
        </p:blipFill>
        <p:spPr>
          <a:xfrm>
            <a:off x="-149" y="1181067"/>
            <a:ext cx="5026524" cy="5583878"/>
          </a:xfrm>
          <a:prstGeom prst="rect">
            <a:avLst/>
          </a:prstGeom>
          <a:noFill/>
          <a:ln>
            <a:noFill/>
          </a:ln>
        </p:spPr>
      </p:pic>
      <p:sp>
        <p:nvSpPr>
          <p:cNvPr id="749" name="Google Shape;749;p63"/>
          <p:cNvSpPr txBox="1"/>
          <p:nvPr/>
        </p:nvSpPr>
        <p:spPr>
          <a:xfrm>
            <a:off x="4736400" y="1181075"/>
            <a:ext cx="4407600" cy="520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Borda Leste com </a:t>
            </a:r>
            <a:r>
              <a:rPr b="1" lang="en-US" sz="1800"/>
              <a:t>g</a:t>
            </a:r>
            <a:r>
              <a:rPr baseline="-25000" lang="en-US" sz="1800"/>
              <a:t>abs </a:t>
            </a:r>
            <a:r>
              <a:rPr lang="en-US" sz="1800"/>
              <a:t>relativamente baixa;</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Borda Sudoeste </a:t>
            </a:r>
            <a:r>
              <a:rPr b="1" lang="en-US" sz="1800"/>
              <a:t>g</a:t>
            </a:r>
            <a:r>
              <a:rPr baseline="-25000" lang="en-US" sz="1800"/>
              <a:t>abs </a:t>
            </a:r>
            <a:r>
              <a:rPr lang="en-US" sz="1800"/>
              <a:t>relativamente alta;</a:t>
            </a:r>
            <a:endParaRPr sz="1800"/>
          </a:p>
        </p:txBody>
      </p:sp>
      <p:sp>
        <p:nvSpPr>
          <p:cNvPr id="750" name="Google Shape;750;p63"/>
          <p:cNvSpPr txBox="1"/>
          <p:nvPr>
            <p:ph type="title"/>
          </p:nvPr>
        </p:nvSpPr>
        <p:spPr>
          <a:xfrm>
            <a:off x="-15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p64"/>
          <p:cNvPicPr preferRelativeResize="0"/>
          <p:nvPr/>
        </p:nvPicPr>
        <p:blipFill>
          <a:blip r:embed="rId3">
            <a:alphaModFix/>
          </a:blip>
          <a:stretch>
            <a:fillRect/>
          </a:stretch>
        </p:blipFill>
        <p:spPr>
          <a:xfrm>
            <a:off x="17825" y="1328825"/>
            <a:ext cx="4437554" cy="5196450"/>
          </a:xfrm>
          <a:prstGeom prst="rect">
            <a:avLst/>
          </a:prstGeom>
          <a:noFill/>
          <a:ln>
            <a:noFill/>
          </a:ln>
        </p:spPr>
      </p:pic>
      <p:sp>
        <p:nvSpPr>
          <p:cNvPr id="757" name="Google Shape;757;p64"/>
          <p:cNvSpPr txBox="1"/>
          <p:nvPr>
            <p:ph type="title"/>
          </p:nvPr>
        </p:nvSpPr>
        <p:spPr>
          <a:xfrm>
            <a:off x="0" y="0"/>
            <a:ext cx="9144000" cy="6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758" name="Google Shape;758;p6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59" name="Google Shape;759;p64"/>
          <p:cNvSpPr txBox="1"/>
          <p:nvPr>
            <p:ph idx="1" type="body"/>
          </p:nvPr>
        </p:nvSpPr>
        <p:spPr>
          <a:xfrm>
            <a:off x="0" y="673925"/>
            <a:ext cx="9144000" cy="73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Arial"/>
              <a:buChar char="❏"/>
            </a:pPr>
            <a:r>
              <a:rPr lang="en-US" sz="1800">
                <a:solidFill>
                  <a:srgbClr val="000000"/>
                </a:solidFill>
                <a:latin typeface="Arial"/>
                <a:ea typeface="Arial"/>
                <a:cs typeface="Arial"/>
                <a:sym typeface="Arial"/>
              </a:rPr>
              <a:t>Gravidade normal </a:t>
            </a:r>
            <a:r>
              <a:rPr lang="en-US" sz="2000">
                <a:solidFill>
                  <a:srgbClr val="000000"/>
                </a:solidFill>
                <a:latin typeface="Arial"/>
                <a:ea typeface="Arial"/>
                <a:cs typeface="Arial"/>
                <a:sym typeface="Arial"/>
              </a:rPr>
              <a:t>(𝛄) </a:t>
            </a:r>
            <a:r>
              <a:rPr lang="en-US" sz="1800">
                <a:solidFill>
                  <a:srgbClr val="000000"/>
                </a:solidFill>
                <a:latin typeface="Arial"/>
                <a:ea typeface="Arial"/>
                <a:cs typeface="Arial"/>
                <a:sym typeface="Arial"/>
              </a:rPr>
              <a:t>(mGal)</a:t>
            </a:r>
            <a:endParaRPr sz="2000">
              <a:solidFill>
                <a:srgbClr val="000000"/>
              </a:solidFill>
              <a:latin typeface="Arial"/>
              <a:ea typeface="Arial"/>
              <a:cs typeface="Arial"/>
              <a:sym typeface="Arial"/>
            </a:endParaRPr>
          </a:p>
        </p:txBody>
      </p:sp>
      <p:pic>
        <p:nvPicPr>
          <p:cNvPr id="760" name="Google Shape;760;p64"/>
          <p:cNvPicPr preferRelativeResize="0"/>
          <p:nvPr/>
        </p:nvPicPr>
        <p:blipFill>
          <a:blip r:embed="rId4">
            <a:alphaModFix/>
          </a:blip>
          <a:stretch>
            <a:fillRect/>
          </a:stretch>
        </p:blipFill>
        <p:spPr>
          <a:xfrm>
            <a:off x="4455387" y="1330583"/>
            <a:ext cx="4677862" cy="5196450"/>
          </a:xfrm>
          <a:prstGeom prst="rect">
            <a:avLst/>
          </a:prstGeom>
          <a:noFill/>
          <a:ln>
            <a:noFill/>
          </a:ln>
        </p:spPr>
      </p:pic>
      <p:sp>
        <p:nvSpPr>
          <p:cNvPr id="761" name="Google Shape;761;p64"/>
          <p:cNvSpPr txBox="1"/>
          <p:nvPr/>
        </p:nvSpPr>
        <p:spPr>
          <a:xfrm>
            <a:off x="410350" y="1356741"/>
            <a:ext cx="3652500" cy="710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0000"/>
              </a:buClr>
              <a:buSzPts val="1800"/>
              <a:buChar char="●"/>
            </a:pPr>
            <a:r>
              <a:rPr b="1" lang="en-US" sz="1800">
                <a:solidFill>
                  <a:srgbClr val="FF0000"/>
                </a:solidFill>
              </a:rPr>
              <a:t>(Somigliana, 1929):</a:t>
            </a:r>
            <a:endParaRPr b="1" sz="1800">
              <a:solidFill>
                <a:srgbClr val="FF0000"/>
              </a:solidFill>
            </a:endParaRPr>
          </a:p>
          <a:p>
            <a:pPr indent="-342900" lvl="1" marL="914400" rtl="0" algn="l">
              <a:spcBef>
                <a:spcPts val="0"/>
              </a:spcBef>
              <a:spcAft>
                <a:spcPts val="0"/>
              </a:spcAft>
              <a:buClr>
                <a:srgbClr val="FF0000"/>
              </a:buClr>
              <a:buSzPts val="1800"/>
              <a:buChar char="○"/>
            </a:pPr>
            <a:r>
              <a:rPr b="1" lang="en-US" sz="1800">
                <a:solidFill>
                  <a:srgbClr val="FF0000"/>
                </a:solidFill>
              </a:rPr>
              <a:t>𝛄</a:t>
            </a:r>
            <a:r>
              <a:rPr b="1" lang="en-US" sz="1800">
                <a:solidFill>
                  <a:srgbClr val="FF0000"/>
                </a:solidFill>
              </a:rPr>
              <a:t>(φ)</a:t>
            </a:r>
            <a:endParaRPr b="1" sz="1800">
              <a:solidFill>
                <a:srgbClr val="FF0000"/>
              </a:solidFill>
            </a:endParaRPr>
          </a:p>
          <a:p>
            <a:pPr indent="-342900" lvl="2" marL="1371600" rtl="0" algn="l">
              <a:spcBef>
                <a:spcPts val="0"/>
              </a:spcBef>
              <a:spcAft>
                <a:spcPts val="0"/>
              </a:spcAft>
              <a:buClr>
                <a:srgbClr val="FF0000"/>
              </a:buClr>
              <a:buSzPts val="1800"/>
              <a:buChar char="■"/>
            </a:pPr>
            <a:r>
              <a:rPr b="1" lang="en-US" sz="1800">
                <a:solidFill>
                  <a:srgbClr val="FF0000"/>
                </a:solidFill>
              </a:rPr>
              <a:t>Sobre o elipsoide</a:t>
            </a:r>
            <a:endParaRPr b="1" sz="1800">
              <a:solidFill>
                <a:srgbClr val="FF0000"/>
              </a:solidFill>
            </a:endParaRPr>
          </a:p>
        </p:txBody>
      </p:sp>
      <p:sp>
        <p:nvSpPr>
          <p:cNvPr id="762" name="Google Shape;762;p64"/>
          <p:cNvSpPr txBox="1"/>
          <p:nvPr/>
        </p:nvSpPr>
        <p:spPr>
          <a:xfrm>
            <a:off x="4841011" y="1356741"/>
            <a:ext cx="3652500" cy="710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US" sz="1800"/>
              <a:t>(Li,Gotze;2001):</a:t>
            </a:r>
            <a:endParaRPr b="1" sz="1800"/>
          </a:p>
          <a:p>
            <a:pPr indent="-342900" lvl="1" marL="914400" rtl="0" algn="l">
              <a:spcBef>
                <a:spcPts val="0"/>
              </a:spcBef>
              <a:spcAft>
                <a:spcPts val="0"/>
              </a:spcAft>
              <a:buSzPts val="1800"/>
              <a:buChar char="○"/>
            </a:pPr>
            <a:r>
              <a:rPr b="1" lang="en-US" sz="1800"/>
              <a:t>𝛄(φ,h)</a:t>
            </a:r>
            <a:endParaRPr b="1" sz="1800"/>
          </a:p>
          <a:p>
            <a:pPr indent="-342900" lvl="2" marL="1371600" rtl="0" algn="l">
              <a:spcBef>
                <a:spcPts val="0"/>
              </a:spcBef>
              <a:spcAft>
                <a:spcPts val="0"/>
              </a:spcAft>
              <a:buSzPts val="1800"/>
              <a:buChar char="■"/>
            </a:pPr>
            <a:r>
              <a:rPr b="1" lang="en-US" sz="1800"/>
              <a:t>Fora do elipsoide</a:t>
            </a:r>
            <a:endParaRPr b="1"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5"/>
          <p:cNvSpPr txBox="1"/>
          <p:nvPr>
            <p:ph type="title"/>
          </p:nvPr>
        </p:nvSpPr>
        <p:spPr>
          <a:xfrm>
            <a:off x="0" y="0"/>
            <a:ext cx="9144000" cy="6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769" name="Google Shape;769;p6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70" name="Google Shape;770;p65"/>
          <p:cNvSpPr txBox="1"/>
          <p:nvPr>
            <p:ph idx="1" type="body"/>
          </p:nvPr>
        </p:nvSpPr>
        <p:spPr>
          <a:xfrm>
            <a:off x="0" y="673925"/>
            <a:ext cx="9144000" cy="73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Arial"/>
              <a:buChar char="❏"/>
            </a:pPr>
            <a:r>
              <a:rPr lang="en-US" sz="1800">
                <a:solidFill>
                  <a:srgbClr val="000000"/>
                </a:solidFill>
                <a:latin typeface="Arial"/>
                <a:ea typeface="Arial"/>
                <a:cs typeface="Arial"/>
                <a:sym typeface="Arial"/>
              </a:rPr>
              <a:t>Gravidade normal </a:t>
            </a:r>
            <a:r>
              <a:rPr lang="en-US" sz="2000">
                <a:solidFill>
                  <a:srgbClr val="000000"/>
                </a:solidFill>
                <a:latin typeface="Arial"/>
                <a:ea typeface="Arial"/>
                <a:cs typeface="Arial"/>
                <a:sym typeface="Arial"/>
              </a:rPr>
              <a:t>(𝛄) </a:t>
            </a:r>
            <a:r>
              <a:rPr lang="en-US" sz="1800">
                <a:solidFill>
                  <a:srgbClr val="000000"/>
                </a:solidFill>
                <a:latin typeface="Arial"/>
                <a:ea typeface="Arial"/>
                <a:cs typeface="Arial"/>
                <a:sym typeface="Arial"/>
              </a:rPr>
              <a:t>(mGal)</a:t>
            </a:r>
            <a:endParaRPr sz="2000">
              <a:solidFill>
                <a:srgbClr val="000000"/>
              </a:solidFill>
              <a:latin typeface="Arial"/>
              <a:ea typeface="Arial"/>
              <a:cs typeface="Arial"/>
              <a:sym typeface="Arial"/>
            </a:endParaRPr>
          </a:p>
        </p:txBody>
      </p:sp>
      <p:pic>
        <p:nvPicPr>
          <p:cNvPr id="771" name="Google Shape;771;p65"/>
          <p:cNvPicPr preferRelativeResize="0"/>
          <p:nvPr/>
        </p:nvPicPr>
        <p:blipFill>
          <a:blip r:embed="rId3">
            <a:alphaModFix/>
          </a:blip>
          <a:stretch>
            <a:fillRect/>
          </a:stretch>
        </p:blipFill>
        <p:spPr>
          <a:xfrm>
            <a:off x="0" y="1298648"/>
            <a:ext cx="4996176" cy="5550053"/>
          </a:xfrm>
          <a:prstGeom prst="rect">
            <a:avLst/>
          </a:prstGeom>
          <a:noFill/>
          <a:ln>
            <a:noFill/>
          </a:ln>
        </p:spPr>
      </p:pic>
      <p:sp>
        <p:nvSpPr>
          <p:cNvPr id="772" name="Google Shape;772;p65"/>
          <p:cNvSpPr txBox="1"/>
          <p:nvPr/>
        </p:nvSpPr>
        <p:spPr>
          <a:xfrm>
            <a:off x="4686400" y="1336525"/>
            <a:ext cx="4342800" cy="449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Menos variações, comparada a </a:t>
            </a:r>
            <a:r>
              <a:rPr b="1" lang="en-US" sz="1800"/>
              <a:t>g</a:t>
            </a:r>
            <a:r>
              <a:rPr baseline="-25000" lang="en-US" sz="1800"/>
              <a:t>abs</a:t>
            </a:r>
            <a:r>
              <a:rPr lang="en-US" sz="1800"/>
              <a:t>;</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Cresce latitudinalmente;</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Sensibilidade a topografia;</a:t>
            </a:r>
            <a:endParaRPr sz="1800"/>
          </a:p>
          <a:p>
            <a:pPr indent="0" lvl="0" marL="457200" rtl="0" algn="l">
              <a:lnSpc>
                <a:spcPct val="115000"/>
              </a:lnSpc>
              <a:spcBef>
                <a:spcPts val="0"/>
              </a:spcBef>
              <a:spcAft>
                <a:spcPts val="0"/>
              </a:spcAft>
              <a:buNone/>
            </a:pPr>
            <a:r>
              <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6"/>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779" name="Google Shape;779;p6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80" name="Google Shape;780;p66"/>
          <p:cNvSpPr txBox="1"/>
          <p:nvPr>
            <p:ph idx="1" type="body"/>
          </p:nvPr>
        </p:nvSpPr>
        <p:spPr>
          <a:xfrm>
            <a:off x="0" y="669350"/>
            <a:ext cx="4076400" cy="612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Arial"/>
              <a:buChar char="❏"/>
            </a:pPr>
            <a:r>
              <a:rPr lang="en-US" sz="1800">
                <a:solidFill>
                  <a:srgbClr val="000000"/>
                </a:solidFill>
                <a:latin typeface="Arial"/>
                <a:ea typeface="Arial"/>
                <a:cs typeface="Arial"/>
                <a:sym typeface="Arial"/>
              </a:rPr>
              <a:t>Distúrbio de gravidade</a:t>
            </a:r>
            <a:r>
              <a:rPr lang="en-US" sz="1800">
                <a:solidFill>
                  <a:srgbClr val="000000"/>
                </a:solidFill>
                <a:latin typeface="Arial"/>
                <a:ea typeface="Arial"/>
                <a:cs typeface="Arial"/>
                <a:sym typeface="Arial"/>
              </a:rPr>
              <a:t> (mGal):</a:t>
            </a:r>
            <a:endParaRPr sz="2000">
              <a:solidFill>
                <a:srgbClr val="000000"/>
              </a:solidFill>
              <a:latin typeface="Arial"/>
              <a:ea typeface="Arial"/>
              <a:cs typeface="Arial"/>
              <a:sym typeface="Arial"/>
            </a:endParaRPr>
          </a:p>
        </p:txBody>
      </p:sp>
      <p:pic>
        <p:nvPicPr>
          <p:cNvPr id="781" name="Google Shape;781;p66"/>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782" name="Google Shape;782;p66"/>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783" name="Google Shape;783;p66"/>
          <p:cNvSpPr txBox="1"/>
          <p:nvPr/>
        </p:nvSpPr>
        <p:spPr>
          <a:xfrm>
            <a:off x="4941550" y="1243313"/>
            <a:ext cx="4202400" cy="5530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Distúrbios de gravidade (𝛿g):</a:t>
            </a:r>
            <a:endParaRPr sz="1800"/>
          </a:p>
          <a:p>
            <a:pPr indent="-342900" lvl="1" marL="914400" rtl="0" algn="l">
              <a:lnSpc>
                <a:spcPct val="115000"/>
              </a:lnSpc>
              <a:spcBef>
                <a:spcPts val="0"/>
              </a:spcBef>
              <a:spcAft>
                <a:spcPts val="0"/>
              </a:spcAft>
              <a:buSzPts val="1800"/>
              <a:buChar char="○"/>
            </a:pPr>
            <a:r>
              <a:rPr lang="en-US" sz="1800"/>
              <a:t>Retratam os contrastes de densidades;</a:t>
            </a:r>
            <a:endParaRPr sz="1800"/>
          </a:p>
          <a:p>
            <a:pPr indent="-342900" lvl="1" marL="914400" rtl="0" algn="l">
              <a:lnSpc>
                <a:spcPct val="115000"/>
              </a:lnSpc>
              <a:spcBef>
                <a:spcPts val="0"/>
              </a:spcBef>
              <a:spcAft>
                <a:spcPts val="0"/>
              </a:spcAft>
              <a:buSzPts val="1800"/>
              <a:buChar char="○"/>
            </a:pPr>
            <a:r>
              <a:rPr lang="en-US" sz="1800"/>
              <a:t>Dados de entrada: </a:t>
            </a:r>
            <a:r>
              <a:rPr b="1" lang="en-US" sz="1800"/>
              <a:t>g</a:t>
            </a:r>
            <a:r>
              <a:rPr baseline="-25000" lang="en-US" sz="1800"/>
              <a:t>abs</a:t>
            </a:r>
            <a:r>
              <a:rPr lang="en-US" sz="1800"/>
              <a:t> e 𝛄:</a:t>
            </a:r>
            <a:endParaRPr sz="1800"/>
          </a:p>
          <a:p>
            <a:pPr indent="0" lvl="0" marL="457200" rtl="0" algn="l">
              <a:lnSpc>
                <a:spcPct val="115000"/>
              </a:lnSpc>
              <a:spcBef>
                <a:spcPts val="0"/>
              </a:spcBef>
              <a:spcAft>
                <a:spcPts val="0"/>
              </a:spcAft>
              <a:buNone/>
            </a:pPr>
            <a:r>
              <a:t/>
            </a:r>
            <a:endParaRPr sz="1800"/>
          </a:p>
          <a:p>
            <a:pPr indent="0" lvl="0" marL="457200" rtl="0" algn="l">
              <a:lnSpc>
                <a:spcPct val="115000"/>
              </a:lnSpc>
              <a:spcBef>
                <a:spcPts val="0"/>
              </a:spcBef>
              <a:spcAft>
                <a:spcPts val="0"/>
              </a:spcAft>
              <a:buNone/>
            </a:pPr>
            <a:r>
              <a:t/>
            </a:r>
            <a:endParaRPr sz="1800"/>
          </a:p>
          <a:p>
            <a:pPr indent="-342900" lvl="1" marL="914400" rtl="0" algn="l">
              <a:lnSpc>
                <a:spcPct val="115000"/>
              </a:lnSpc>
              <a:spcBef>
                <a:spcPts val="0"/>
              </a:spcBef>
              <a:spcAft>
                <a:spcPts val="0"/>
              </a:spcAft>
              <a:buSzPts val="1800"/>
              <a:buChar char="○"/>
            </a:pPr>
            <a:r>
              <a:rPr lang="en-US" sz="1800"/>
              <a:t>𝛿g = </a:t>
            </a:r>
            <a:r>
              <a:rPr b="1" lang="en-US" sz="1800"/>
              <a:t>g</a:t>
            </a:r>
            <a:r>
              <a:rPr baseline="-25000" lang="en-US" sz="1800"/>
              <a:t>abs</a:t>
            </a:r>
            <a:r>
              <a:rPr lang="en-US" sz="1800"/>
              <a:t> -  𝛄</a:t>
            </a:r>
            <a:endParaRPr sz="1800"/>
          </a:p>
          <a:p>
            <a:pPr indent="0" lvl="0" marL="45720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800"/>
          </a:p>
          <a:p>
            <a:pPr indent="0" lvl="0" marL="914400" rtl="0" algn="l">
              <a:lnSpc>
                <a:spcPct val="115000"/>
              </a:lnSpc>
              <a:spcBef>
                <a:spcPts val="0"/>
              </a:spcBef>
              <a:spcAft>
                <a:spcPts val="0"/>
              </a:spcAft>
              <a:buNone/>
            </a:pPr>
            <a:r>
              <a:t/>
            </a:r>
            <a:endParaRPr sz="1600"/>
          </a:p>
        </p:txBody>
      </p:sp>
      <p:pic>
        <p:nvPicPr>
          <p:cNvPr id="784" name="Google Shape;784;p66"/>
          <p:cNvPicPr preferRelativeResize="0"/>
          <p:nvPr/>
        </p:nvPicPr>
        <p:blipFill>
          <a:blip r:embed="rId5">
            <a:alphaModFix/>
          </a:blip>
          <a:stretch>
            <a:fillRect/>
          </a:stretch>
        </p:blipFill>
        <p:spPr>
          <a:xfrm>
            <a:off x="15910" y="1205150"/>
            <a:ext cx="4925647" cy="560652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7"/>
          <p:cNvSpPr txBox="1"/>
          <p:nvPr>
            <p:ph type="title"/>
          </p:nvPr>
        </p:nvSpPr>
        <p:spPr>
          <a:xfrm>
            <a:off x="0" y="0"/>
            <a:ext cx="9144000" cy="6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791" name="Google Shape;791;p6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92" name="Google Shape;792;p67"/>
          <p:cNvSpPr txBox="1"/>
          <p:nvPr>
            <p:ph idx="1" type="body"/>
          </p:nvPr>
        </p:nvSpPr>
        <p:spPr>
          <a:xfrm>
            <a:off x="0" y="669350"/>
            <a:ext cx="4076400" cy="612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Arial"/>
              <a:buChar char="❏"/>
            </a:pPr>
            <a:r>
              <a:rPr lang="en-US" sz="1800">
                <a:solidFill>
                  <a:srgbClr val="000000"/>
                </a:solidFill>
                <a:latin typeface="Arial"/>
                <a:ea typeface="Arial"/>
                <a:cs typeface="Arial"/>
                <a:sym typeface="Arial"/>
              </a:rPr>
              <a:t>Distúrbio de gravidade (mGal):</a:t>
            </a:r>
            <a:endParaRPr sz="2000">
              <a:solidFill>
                <a:srgbClr val="000000"/>
              </a:solidFill>
              <a:latin typeface="Arial"/>
              <a:ea typeface="Arial"/>
              <a:cs typeface="Arial"/>
              <a:sym typeface="Arial"/>
            </a:endParaRPr>
          </a:p>
        </p:txBody>
      </p:sp>
      <p:pic>
        <p:nvPicPr>
          <p:cNvPr id="793" name="Google Shape;793;p67"/>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794" name="Google Shape;794;p67"/>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795" name="Google Shape;795;p67"/>
          <p:cNvSpPr txBox="1"/>
          <p:nvPr/>
        </p:nvSpPr>
        <p:spPr>
          <a:xfrm>
            <a:off x="3797475" y="4215000"/>
            <a:ext cx="5346600" cy="5530200"/>
          </a:xfrm>
          <a:prstGeom prst="rect">
            <a:avLst/>
          </a:prstGeom>
          <a:noFill/>
          <a:ln>
            <a:noFill/>
          </a:ln>
        </p:spPr>
        <p:txBody>
          <a:bodyPr anchorCtr="0" anchor="t" bIns="91425" lIns="91425" spcFirstLastPara="1" rIns="91425" wrap="square" tIns="91425">
            <a:noAutofit/>
          </a:bodyPr>
          <a:lstStyle/>
          <a:p>
            <a:pPr indent="-330200" lvl="0" marL="914400" rtl="0" algn="l">
              <a:lnSpc>
                <a:spcPct val="115000"/>
              </a:lnSpc>
              <a:spcBef>
                <a:spcPts val="0"/>
              </a:spcBef>
              <a:spcAft>
                <a:spcPts val="0"/>
              </a:spcAft>
              <a:buSzPts val="1600"/>
              <a:buChar char="❏"/>
            </a:pPr>
            <a:r>
              <a:rPr lang="en-US" sz="1600"/>
              <a:t>Porção norte da Bacia com contraste negativo:</a:t>
            </a:r>
            <a:endParaRPr sz="1600"/>
          </a:p>
          <a:p>
            <a:pPr indent="-330200" lvl="1" marL="1371600" rtl="0" algn="l">
              <a:lnSpc>
                <a:spcPct val="115000"/>
              </a:lnSpc>
              <a:spcBef>
                <a:spcPts val="0"/>
              </a:spcBef>
              <a:spcAft>
                <a:spcPts val="0"/>
              </a:spcAft>
              <a:buSzPts val="1600"/>
              <a:buChar char="❏"/>
            </a:pPr>
            <a:r>
              <a:rPr lang="en-US" sz="1600"/>
              <a:t>Pode estar associado ao depocentro (menores elevações);</a:t>
            </a:r>
            <a:endParaRPr sz="1600"/>
          </a:p>
          <a:p>
            <a:pPr indent="-330200" lvl="0" marL="914400" rtl="0" algn="l">
              <a:lnSpc>
                <a:spcPct val="115000"/>
              </a:lnSpc>
              <a:spcBef>
                <a:spcPts val="0"/>
              </a:spcBef>
              <a:spcAft>
                <a:spcPts val="0"/>
              </a:spcAft>
              <a:buSzPts val="1600"/>
              <a:buChar char="❏"/>
            </a:pPr>
            <a:r>
              <a:rPr lang="en-US" sz="1600"/>
              <a:t>Porções Leste e Sudeste com contraste positivo:</a:t>
            </a:r>
            <a:endParaRPr sz="1600"/>
          </a:p>
          <a:p>
            <a:pPr indent="-330200" lvl="1" marL="1371600" rtl="0" algn="l">
              <a:lnSpc>
                <a:spcPct val="115000"/>
              </a:lnSpc>
              <a:spcBef>
                <a:spcPts val="0"/>
              </a:spcBef>
              <a:spcAft>
                <a:spcPts val="0"/>
              </a:spcAft>
              <a:buSzPts val="1600"/>
              <a:buChar char="❏"/>
            </a:pPr>
            <a:r>
              <a:rPr lang="en-US" sz="1600"/>
              <a:t>Estão associados a topografia;</a:t>
            </a:r>
            <a:endParaRPr sz="1600"/>
          </a:p>
          <a:p>
            <a:pPr indent="-330200" lvl="0" marL="914400" rtl="0" algn="l">
              <a:lnSpc>
                <a:spcPct val="115000"/>
              </a:lnSpc>
              <a:spcBef>
                <a:spcPts val="0"/>
              </a:spcBef>
              <a:spcAft>
                <a:spcPts val="0"/>
              </a:spcAft>
              <a:buSzPts val="1600"/>
              <a:buChar char="❏"/>
            </a:pPr>
            <a:r>
              <a:rPr lang="en-US" sz="1600"/>
              <a:t>Porção Sul com contraste negativo:</a:t>
            </a:r>
            <a:endParaRPr sz="1600"/>
          </a:p>
          <a:p>
            <a:pPr indent="-330200" lvl="1" marL="1371600" rtl="0" algn="l">
              <a:lnSpc>
                <a:spcPct val="115000"/>
              </a:lnSpc>
              <a:spcBef>
                <a:spcPts val="0"/>
              </a:spcBef>
              <a:spcAft>
                <a:spcPts val="0"/>
              </a:spcAft>
              <a:buSzPts val="1600"/>
              <a:buChar char="❏"/>
            </a:pPr>
            <a:r>
              <a:rPr lang="en-US" sz="1600"/>
              <a:t>Pode estar associado a heterogeneidade crustal.</a:t>
            </a:r>
            <a:endParaRPr sz="1600"/>
          </a:p>
        </p:txBody>
      </p:sp>
      <p:pic>
        <p:nvPicPr>
          <p:cNvPr id="796" name="Google Shape;796;p67"/>
          <p:cNvPicPr preferRelativeResize="0"/>
          <p:nvPr/>
        </p:nvPicPr>
        <p:blipFill>
          <a:blip r:embed="rId5">
            <a:alphaModFix/>
          </a:blip>
          <a:stretch>
            <a:fillRect/>
          </a:stretch>
        </p:blipFill>
        <p:spPr>
          <a:xfrm>
            <a:off x="15902" y="1205150"/>
            <a:ext cx="4202401" cy="4783297"/>
          </a:xfrm>
          <a:prstGeom prst="rect">
            <a:avLst/>
          </a:prstGeom>
          <a:noFill/>
          <a:ln>
            <a:noFill/>
          </a:ln>
        </p:spPr>
      </p:pic>
      <p:pic>
        <p:nvPicPr>
          <p:cNvPr id="797" name="Google Shape;797;p67"/>
          <p:cNvPicPr preferRelativeResize="0"/>
          <p:nvPr/>
        </p:nvPicPr>
        <p:blipFill>
          <a:blip r:embed="rId6">
            <a:alphaModFix/>
          </a:blip>
          <a:stretch>
            <a:fillRect/>
          </a:stretch>
        </p:blipFill>
        <p:spPr>
          <a:xfrm>
            <a:off x="5982850" y="770081"/>
            <a:ext cx="3102152" cy="35355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04" name="Google Shape;804;p68"/>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805" name="Google Shape;805;p68"/>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806" name="Google Shape;806;p68"/>
          <p:cNvSpPr txBox="1"/>
          <p:nvPr>
            <p:ph idx="2" type="body"/>
          </p:nvPr>
        </p:nvSpPr>
        <p:spPr>
          <a:xfrm>
            <a:off x="4714265" y="1010459"/>
            <a:ext cx="4178700" cy="5419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US" sz="2000">
                <a:latin typeface="Arial"/>
                <a:ea typeface="Arial"/>
                <a:cs typeface="Arial"/>
                <a:sym typeface="Arial"/>
              </a:rPr>
              <a:t>Distúrbio de gravidade (</a:t>
            </a:r>
            <a:r>
              <a:rPr lang="en-US" sz="2000">
                <a:solidFill>
                  <a:srgbClr val="000000"/>
                </a:solidFill>
                <a:latin typeface="Arial"/>
                <a:ea typeface="Arial"/>
                <a:cs typeface="Arial"/>
                <a:sym typeface="Arial"/>
              </a:rPr>
              <a:t>𝛿</a:t>
            </a:r>
            <a:r>
              <a:rPr lang="en-US" sz="1600">
                <a:solidFill>
                  <a:srgbClr val="000000"/>
                </a:solidFill>
                <a:latin typeface="Arial"/>
                <a:ea typeface="Arial"/>
                <a:cs typeface="Arial"/>
                <a:sym typeface="Arial"/>
              </a:rPr>
              <a:t>g</a:t>
            </a:r>
            <a:r>
              <a:rPr lang="en-US" sz="2000">
                <a:latin typeface="Arial"/>
                <a:ea typeface="Arial"/>
                <a:cs typeface="Arial"/>
                <a:sym typeface="Arial"/>
              </a:rPr>
              <a:t>)</a:t>
            </a:r>
            <a:endParaRPr sz="2000">
              <a:latin typeface="Arial"/>
              <a:ea typeface="Arial"/>
              <a:cs typeface="Arial"/>
              <a:sym typeface="Arial"/>
            </a:endParaRPr>
          </a:p>
          <a:p>
            <a:pPr indent="0" lvl="0" marL="457200" rtl="0" algn="l">
              <a:spcBef>
                <a:spcPts val="1600"/>
              </a:spcBef>
              <a:spcAft>
                <a:spcPts val="0"/>
              </a:spcAft>
              <a:buNone/>
            </a:pPr>
            <a:r>
              <a:t/>
            </a:r>
            <a:endParaRPr sz="1100">
              <a:latin typeface="Arial"/>
              <a:ea typeface="Arial"/>
              <a:cs typeface="Arial"/>
              <a:sym typeface="Arial"/>
            </a:endParaRPr>
          </a:p>
          <a:p>
            <a:pPr indent="0" lvl="0" marL="0" rtl="0" algn="ctr">
              <a:spcBef>
                <a:spcPts val="1600"/>
              </a:spcBef>
              <a:spcAft>
                <a:spcPts val="0"/>
              </a:spcAft>
              <a:buNone/>
            </a:pPr>
            <a:r>
              <a:rPr lang="en-US" sz="2500">
                <a:solidFill>
                  <a:srgbClr val="000000"/>
                </a:solidFill>
                <a:latin typeface="Arial"/>
                <a:ea typeface="Arial"/>
                <a:cs typeface="Arial"/>
                <a:sym typeface="Arial"/>
              </a:rPr>
              <a:t>𝛿</a:t>
            </a:r>
            <a:r>
              <a:rPr b="1" lang="en-US" sz="2200">
                <a:solidFill>
                  <a:srgbClr val="000000"/>
                </a:solidFill>
                <a:latin typeface="Arial"/>
                <a:ea typeface="Arial"/>
                <a:cs typeface="Arial"/>
                <a:sym typeface="Arial"/>
              </a:rPr>
              <a:t>g</a:t>
            </a:r>
            <a:r>
              <a:rPr lang="en-US" sz="2200">
                <a:latin typeface="Arial"/>
                <a:ea typeface="Arial"/>
                <a:cs typeface="Arial"/>
                <a:sym typeface="Arial"/>
              </a:rPr>
              <a:t> =</a:t>
            </a:r>
            <a:r>
              <a:rPr lang="en-US" sz="1800">
                <a:latin typeface="Arial"/>
                <a:ea typeface="Arial"/>
                <a:cs typeface="Arial"/>
                <a:sym typeface="Arial"/>
              </a:rPr>
              <a:t> </a:t>
            </a:r>
            <a:r>
              <a:rPr lang="en-US" sz="2200">
                <a:latin typeface="Arial"/>
                <a:ea typeface="Arial"/>
                <a:cs typeface="Arial"/>
                <a:sym typeface="Arial"/>
              </a:rPr>
              <a:t>g</a:t>
            </a:r>
            <a:r>
              <a:rPr baseline="-25000" lang="en-US" sz="2200">
                <a:latin typeface="Arial"/>
                <a:ea typeface="Arial"/>
                <a:cs typeface="Arial"/>
                <a:sym typeface="Arial"/>
              </a:rPr>
              <a:t>p</a:t>
            </a:r>
            <a:r>
              <a:rPr lang="en-US" sz="1800">
                <a:latin typeface="Arial"/>
                <a:ea typeface="Arial"/>
                <a:cs typeface="Arial"/>
                <a:sym typeface="Arial"/>
              </a:rPr>
              <a:t> </a:t>
            </a:r>
            <a:r>
              <a:rPr lang="en-US" sz="2200">
                <a:latin typeface="Arial"/>
                <a:ea typeface="Arial"/>
                <a:cs typeface="Arial"/>
                <a:sym typeface="Arial"/>
              </a:rPr>
              <a:t>-  </a:t>
            </a:r>
            <a:r>
              <a:rPr lang="en-US" sz="2200">
                <a:solidFill>
                  <a:srgbClr val="000000"/>
                </a:solidFill>
                <a:latin typeface="Arial"/>
                <a:ea typeface="Arial"/>
                <a:cs typeface="Arial"/>
                <a:sym typeface="Arial"/>
              </a:rPr>
              <a:t>𝛄</a:t>
            </a:r>
            <a:r>
              <a:rPr baseline="-25000" lang="en-US" sz="2200">
                <a:latin typeface="Arial"/>
                <a:ea typeface="Arial"/>
                <a:cs typeface="Arial"/>
                <a:sym typeface="Arial"/>
              </a:rPr>
              <a:t>p</a:t>
            </a:r>
            <a:r>
              <a:rPr lang="en-US" sz="2200">
                <a:latin typeface="Arial"/>
                <a:ea typeface="Arial"/>
                <a:cs typeface="Arial"/>
                <a:sym typeface="Arial"/>
              </a:rPr>
              <a:t> </a:t>
            </a:r>
            <a:endParaRPr sz="2200">
              <a:latin typeface="Arial"/>
              <a:ea typeface="Arial"/>
              <a:cs typeface="Arial"/>
              <a:sym typeface="Arial"/>
            </a:endParaRPr>
          </a:p>
          <a:p>
            <a:pPr indent="0" lvl="0" marL="0" rtl="0" algn="l">
              <a:spcBef>
                <a:spcPts val="1600"/>
              </a:spcBef>
              <a:spcAft>
                <a:spcPts val="0"/>
              </a:spcAft>
              <a:buNone/>
            </a:pPr>
            <a:r>
              <a:t/>
            </a:r>
            <a:endParaRPr sz="900">
              <a:latin typeface="Arial"/>
              <a:ea typeface="Arial"/>
              <a:cs typeface="Arial"/>
              <a:sym typeface="Arial"/>
            </a:endParaRPr>
          </a:p>
          <a:p>
            <a:pPr indent="0" lvl="0" marL="457200" rtl="0" algn="l">
              <a:spcBef>
                <a:spcPts val="1600"/>
              </a:spcBef>
              <a:spcAft>
                <a:spcPts val="1600"/>
              </a:spcAft>
              <a:buNone/>
            </a:pPr>
            <a:r>
              <a:t/>
            </a:r>
            <a:endParaRPr sz="2000">
              <a:latin typeface="Arial"/>
              <a:ea typeface="Arial"/>
              <a:cs typeface="Arial"/>
              <a:sym typeface="Arial"/>
            </a:endParaRPr>
          </a:p>
        </p:txBody>
      </p:sp>
      <p:sp>
        <p:nvSpPr>
          <p:cNvPr id="807" name="Google Shape;807;p68"/>
          <p:cNvSpPr txBox="1"/>
          <p:nvPr/>
        </p:nvSpPr>
        <p:spPr>
          <a:xfrm>
            <a:off x="0" y="103400"/>
            <a:ext cx="91440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Anomalia x Distúrbio de gravidade</a:t>
            </a:r>
            <a:endParaRPr b="1">
              <a:latin typeface="Lato"/>
              <a:ea typeface="Lato"/>
              <a:cs typeface="Lato"/>
              <a:sym typeface="Lato"/>
            </a:endParaRPr>
          </a:p>
        </p:txBody>
      </p:sp>
      <p:sp>
        <p:nvSpPr>
          <p:cNvPr id="808" name="Google Shape;808;p68"/>
          <p:cNvSpPr txBox="1"/>
          <p:nvPr>
            <p:ph idx="2" type="body"/>
          </p:nvPr>
        </p:nvSpPr>
        <p:spPr>
          <a:xfrm>
            <a:off x="241890" y="1006693"/>
            <a:ext cx="4178700" cy="5419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US" sz="2000">
                <a:latin typeface="Arial"/>
                <a:ea typeface="Arial"/>
                <a:cs typeface="Arial"/>
                <a:sym typeface="Arial"/>
              </a:rPr>
              <a:t>Anomalia de gravidade (Δ</a:t>
            </a:r>
            <a:r>
              <a:rPr lang="en-US" sz="1600">
                <a:latin typeface="Arial"/>
                <a:ea typeface="Arial"/>
                <a:cs typeface="Arial"/>
                <a:sym typeface="Arial"/>
              </a:rPr>
              <a:t>g</a:t>
            </a:r>
            <a:r>
              <a:rPr lang="en-US" sz="2000">
                <a:latin typeface="Arial"/>
                <a:ea typeface="Arial"/>
                <a:cs typeface="Arial"/>
                <a:sym typeface="Arial"/>
              </a:rPr>
              <a:t>)</a:t>
            </a:r>
            <a:endParaRPr sz="2000">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ctr">
              <a:spcBef>
                <a:spcPts val="1600"/>
              </a:spcBef>
              <a:spcAft>
                <a:spcPts val="0"/>
              </a:spcAft>
              <a:buNone/>
            </a:pPr>
            <a:r>
              <a:rPr lang="en-US" sz="2200">
                <a:latin typeface="Arial"/>
                <a:ea typeface="Arial"/>
                <a:cs typeface="Arial"/>
                <a:sym typeface="Arial"/>
              </a:rPr>
              <a:t>Δ</a:t>
            </a:r>
            <a:r>
              <a:rPr b="1" lang="en-US" sz="2100">
                <a:latin typeface="Arial"/>
                <a:ea typeface="Arial"/>
                <a:cs typeface="Arial"/>
                <a:sym typeface="Arial"/>
              </a:rPr>
              <a:t>g</a:t>
            </a:r>
            <a:r>
              <a:rPr lang="en-US" sz="2200">
                <a:latin typeface="Arial"/>
                <a:ea typeface="Arial"/>
                <a:cs typeface="Arial"/>
                <a:sym typeface="Arial"/>
              </a:rPr>
              <a:t> =</a:t>
            </a:r>
            <a:r>
              <a:rPr lang="en-US" sz="1800">
                <a:latin typeface="Arial"/>
                <a:ea typeface="Arial"/>
                <a:cs typeface="Arial"/>
                <a:sym typeface="Arial"/>
              </a:rPr>
              <a:t> </a:t>
            </a:r>
            <a:r>
              <a:rPr lang="en-US" sz="2200">
                <a:latin typeface="Arial"/>
                <a:ea typeface="Arial"/>
                <a:cs typeface="Arial"/>
                <a:sym typeface="Arial"/>
              </a:rPr>
              <a:t>g</a:t>
            </a:r>
            <a:r>
              <a:rPr baseline="-25000" lang="en-US" sz="2200">
                <a:latin typeface="Arial"/>
                <a:ea typeface="Arial"/>
                <a:cs typeface="Arial"/>
                <a:sym typeface="Arial"/>
              </a:rPr>
              <a:t>Q’</a:t>
            </a:r>
            <a:r>
              <a:rPr lang="en-US" sz="1800">
                <a:latin typeface="Arial"/>
                <a:ea typeface="Arial"/>
                <a:cs typeface="Arial"/>
                <a:sym typeface="Arial"/>
              </a:rPr>
              <a:t> </a:t>
            </a:r>
            <a:r>
              <a:rPr lang="en-US" sz="2200">
                <a:latin typeface="Arial"/>
                <a:ea typeface="Arial"/>
                <a:cs typeface="Arial"/>
                <a:sym typeface="Arial"/>
              </a:rPr>
              <a:t>-  </a:t>
            </a:r>
            <a:r>
              <a:rPr lang="en-US" sz="2200">
                <a:solidFill>
                  <a:srgbClr val="000000"/>
                </a:solidFill>
                <a:latin typeface="Arial"/>
                <a:ea typeface="Arial"/>
                <a:cs typeface="Arial"/>
                <a:sym typeface="Arial"/>
              </a:rPr>
              <a:t>𝛄</a:t>
            </a:r>
            <a:r>
              <a:rPr baseline="-25000" lang="en-US" sz="2200">
                <a:latin typeface="Arial"/>
                <a:ea typeface="Arial"/>
                <a:cs typeface="Arial"/>
                <a:sym typeface="Arial"/>
              </a:rPr>
              <a:t>Q</a:t>
            </a:r>
            <a:r>
              <a:rPr lang="en-US" sz="2200">
                <a:latin typeface="Arial"/>
                <a:ea typeface="Arial"/>
                <a:cs typeface="Arial"/>
                <a:sym typeface="Arial"/>
              </a:rPr>
              <a:t> </a:t>
            </a:r>
            <a:endParaRPr sz="2200">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457200" rtl="0" algn="l">
              <a:spcBef>
                <a:spcPts val="1600"/>
              </a:spcBef>
              <a:spcAft>
                <a:spcPts val="1600"/>
              </a:spcAft>
              <a:buNone/>
            </a:pPr>
            <a:r>
              <a:t/>
            </a:r>
            <a:endParaRPr>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15" name="Google Shape;815;p69"/>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816" name="Google Shape;816;p69"/>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817" name="Google Shape;817;p69"/>
          <p:cNvSpPr txBox="1"/>
          <p:nvPr>
            <p:ph idx="2" type="body"/>
          </p:nvPr>
        </p:nvSpPr>
        <p:spPr>
          <a:xfrm>
            <a:off x="4714265" y="1010459"/>
            <a:ext cx="4178700" cy="5419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lang="en-US" sz="2000">
                <a:latin typeface="Arial"/>
                <a:ea typeface="Arial"/>
                <a:cs typeface="Arial"/>
                <a:sym typeface="Arial"/>
              </a:rPr>
              <a:t>Distúrbio de gravidade (</a:t>
            </a:r>
            <a:r>
              <a:rPr lang="en-US" sz="2000">
                <a:solidFill>
                  <a:srgbClr val="000000"/>
                </a:solidFill>
                <a:latin typeface="Arial"/>
                <a:ea typeface="Arial"/>
                <a:cs typeface="Arial"/>
                <a:sym typeface="Arial"/>
              </a:rPr>
              <a:t>𝛿g</a:t>
            </a:r>
            <a:r>
              <a:rPr lang="en-US" sz="2000">
                <a:latin typeface="Arial"/>
                <a:ea typeface="Arial"/>
                <a:cs typeface="Arial"/>
                <a:sym typeface="Arial"/>
              </a:rPr>
              <a:t>)</a:t>
            </a:r>
            <a:endParaRPr sz="2000">
              <a:latin typeface="Arial"/>
              <a:ea typeface="Arial"/>
              <a:cs typeface="Arial"/>
              <a:sym typeface="Arial"/>
            </a:endParaRPr>
          </a:p>
          <a:p>
            <a:pPr indent="0" lvl="0" marL="0" rtl="0" algn="ctr">
              <a:spcBef>
                <a:spcPts val="1600"/>
              </a:spcBef>
              <a:spcAft>
                <a:spcPts val="0"/>
              </a:spcAft>
              <a:buNone/>
            </a:pPr>
            <a:r>
              <a:rPr lang="en-US" sz="2000">
                <a:solidFill>
                  <a:srgbClr val="000000"/>
                </a:solidFill>
                <a:latin typeface="Arial"/>
                <a:ea typeface="Arial"/>
                <a:cs typeface="Arial"/>
                <a:sym typeface="Arial"/>
              </a:rPr>
              <a:t>𝛿</a:t>
            </a:r>
            <a:r>
              <a:rPr b="1" lang="en-US" sz="2000">
                <a:solidFill>
                  <a:srgbClr val="000000"/>
                </a:solidFill>
                <a:latin typeface="Arial"/>
                <a:ea typeface="Arial"/>
                <a:cs typeface="Arial"/>
                <a:sym typeface="Arial"/>
              </a:rPr>
              <a:t>g</a:t>
            </a:r>
            <a:r>
              <a:rPr lang="en-US" sz="2000">
                <a:latin typeface="Arial"/>
                <a:ea typeface="Arial"/>
                <a:cs typeface="Arial"/>
                <a:sym typeface="Arial"/>
              </a:rPr>
              <a:t> = g</a:t>
            </a:r>
            <a:r>
              <a:rPr baseline="-25000" lang="en-US" sz="2000">
                <a:latin typeface="Arial"/>
                <a:ea typeface="Arial"/>
                <a:cs typeface="Arial"/>
                <a:sym typeface="Arial"/>
              </a:rPr>
              <a:t>p</a:t>
            </a:r>
            <a:r>
              <a:rPr lang="en-US" sz="2000">
                <a:latin typeface="Arial"/>
                <a:ea typeface="Arial"/>
                <a:cs typeface="Arial"/>
                <a:sym typeface="Arial"/>
              </a:rPr>
              <a:t> -  </a:t>
            </a:r>
            <a:r>
              <a:rPr lang="en-US" sz="2000">
                <a:solidFill>
                  <a:srgbClr val="000000"/>
                </a:solidFill>
                <a:latin typeface="Arial"/>
                <a:ea typeface="Arial"/>
                <a:cs typeface="Arial"/>
                <a:sym typeface="Arial"/>
              </a:rPr>
              <a:t>𝛄</a:t>
            </a:r>
            <a:r>
              <a:rPr baseline="-25000" lang="en-US" sz="2000">
                <a:latin typeface="Arial"/>
                <a:ea typeface="Arial"/>
                <a:cs typeface="Arial"/>
                <a:sym typeface="Arial"/>
              </a:rPr>
              <a:t>p</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1600"/>
              </a:spcAft>
              <a:buNone/>
            </a:pPr>
            <a:r>
              <a:t/>
            </a:r>
            <a:endParaRPr sz="2000">
              <a:latin typeface="Arial"/>
              <a:ea typeface="Arial"/>
              <a:cs typeface="Arial"/>
              <a:sym typeface="Arial"/>
            </a:endParaRPr>
          </a:p>
        </p:txBody>
      </p:sp>
      <p:sp>
        <p:nvSpPr>
          <p:cNvPr id="818" name="Google Shape;818;p69"/>
          <p:cNvSpPr txBox="1"/>
          <p:nvPr/>
        </p:nvSpPr>
        <p:spPr>
          <a:xfrm>
            <a:off x="0" y="103400"/>
            <a:ext cx="91440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Anomalia x Distúrbio de gravidade</a:t>
            </a:r>
            <a:endParaRPr b="1">
              <a:latin typeface="Lato"/>
              <a:ea typeface="Lato"/>
              <a:cs typeface="Lato"/>
              <a:sym typeface="Lato"/>
            </a:endParaRPr>
          </a:p>
        </p:txBody>
      </p:sp>
      <p:sp>
        <p:nvSpPr>
          <p:cNvPr id="819" name="Google Shape;819;p69"/>
          <p:cNvSpPr txBox="1"/>
          <p:nvPr>
            <p:ph idx="2" type="body"/>
          </p:nvPr>
        </p:nvSpPr>
        <p:spPr>
          <a:xfrm>
            <a:off x="241890" y="1006693"/>
            <a:ext cx="4178700" cy="5419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lang="en-US" sz="2000">
                <a:latin typeface="Arial"/>
                <a:ea typeface="Arial"/>
                <a:cs typeface="Arial"/>
                <a:sym typeface="Arial"/>
              </a:rPr>
              <a:t>Anomalia de gravidade (Δg)</a:t>
            </a:r>
            <a:endParaRPr sz="2000">
              <a:latin typeface="Arial"/>
              <a:ea typeface="Arial"/>
              <a:cs typeface="Arial"/>
              <a:sym typeface="Arial"/>
            </a:endParaRPr>
          </a:p>
          <a:p>
            <a:pPr indent="0" lvl="0" marL="0" rtl="0" algn="ctr">
              <a:spcBef>
                <a:spcPts val="1600"/>
              </a:spcBef>
              <a:spcAft>
                <a:spcPts val="0"/>
              </a:spcAft>
              <a:buNone/>
            </a:pPr>
            <a:r>
              <a:rPr lang="en-US" sz="2000">
                <a:latin typeface="Arial"/>
                <a:ea typeface="Arial"/>
                <a:cs typeface="Arial"/>
                <a:sym typeface="Arial"/>
              </a:rPr>
              <a:t>Δ</a:t>
            </a:r>
            <a:r>
              <a:rPr b="1" lang="en-US" sz="2000">
                <a:latin typeface="Arial"/>
                <a:ea typeface="Arial"/>
                <a:cs typeface="Arial"/>
                <a:sym typeface="Arial"/>
              </a:rPr>
              <a:t>g</a:t>
            </a:r>
            <a:r>
              <a:rPr lang="en-US" sz="2000">
                <a:latin typeface="Arial"/>
                <a:ea typeface="Arial"/>
                <a:cs typeface="Arial"/>
                <a:sym typeface="Arial"/>
              </a:rPr>
              <a:t> = g</a:t>
            </a:r>
            <a:r>
              <a:rPr baseline="-25000" lang="en-US" sz="2000">
                <a:latin typeface="Arial"/>
                <a:ea typeface="Arial"/>
                <a:cs typeface="Arial"/>
                <a:sym typeface="Arial"/>
              </a:rPr>
              <a:t>Q’</a:t>
            </a:r>
            <a:r>
              <a:rPr lang="en-US" sz="2000">
                <a:latin typeface="Arial"/>
                <a:ea typeface="Arial"/>
                <a:cs typeface="Arial"/>
                <a:sym typeface="Arial"/>
              </a:rPr>
              <a:t> -  </a:t>
            </a:r>
            <a:r>
              <a:rPr lang="en-US" sz="2000">
                <a:solidFill>
                  <a:srgbClr val="000000"/>
                </a:solidFill>
                <a:latin typeface="Arial"/>
                <a:ea typeface="Arial"/>
                <a:cs typeface="Arial"/>
                <a:sym typeface="Arial"/>
              </a:rPr>
              <a:t>𝛄</a:t>
            </a:r>
            <a:r>
              <a:rPr baseline="-25000" lang="en-US" sz="2000">
                <a:latin typeface="Arial"/>
                <a:ea typeface="Arial"/>
                <a:cs typeface="Arial"/>
                <a:sym typeface="Arial"/>
              </a:rPr>
              <a:t>Q</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1600"/>
              </a:spcAft>
              <a:buNone/>
            </a:pPr>
            <a:r>
              <a:t/>
            </a:r>
            <a:endParaRPr sz="2000">
              <a:latin typeface="Arial"/>
              <a:ea typeface="Arial"/>
              <a:cs typeface="Arial"/>
              <a:sym typeface="Arial"/>
            </a:endParaRPr>
          </a:p>
        </p:txBody>
      </p:sp>
      <p:pic>
        <p:nvPicPr>
          <p:cNvPr id="820" name="Google Shape;820;p69"/>
          <p:cNvPicPr preferRelativeResize="0"/>
          <p:nvPr/>
        </p:nvPicPr>
        <p:blipFill>
          <a:blip r:embed="rId5">
            <a:alphaModFix/>
          </a:blip>
          <a:stretch>
            <a:fillRect/>
          </a:stretch>
        </p:blipFill>
        <p:spPr>
          <a:xfrm>
            <a:off x="1783625" y="2062750"/>
            <a:ext cx="5576750" cy="46091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27" name="Google Shape;827;p70"/>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828" name="Google Shape;828;p70"/>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829" name="Google Shape;829;p70"/>
          <p:cNvSpPr txBox="1"/>
          <p:nvPr>
            <p:ph idx="2" type="body"/>
          </p:nvPr>
        </p:nvSpPr>
        <p:spPr>
          <a:xfrm>
            <a:off x="4714265" y="1010459"/>
            <a:ext cx="4178700" cy="5419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lang="en-US" sz="2000">
                <a:latin typeface="Arial"/>
                <a:ea typeface="Arial"/>
                <a:cs typeface="Arial"/>
                <a:sym typeface="Arial"/>
              </a:rPr>
              <a:t>Distúrbio de gravidade (</a:t>
            </a:r>
            <a:r>
              <a:rPr lang="en-US" sz="2000">
                <a:solidFill>
                  <a:srgbClr val="000000"/>
                </a:solidFill>
                <a:latin typeface="Arial"/>
                <a:ea typeface="Arial"/>
                <a:cs typeface="Arial"/>
                <a:sym typeface="Arial"/>
              </a:rPr>
              <a:t>𝛿g</a:t>
            </a:r>
            <a:r>
              <a:rPr lang="en-US" sz="2000">
                <a:latin typeface="Arial"/>
                <a:ea typeface="Arial"/>
                <a:cs typeface="Arial"/>
                <a:sym typeface="Arial"/>
              </a:rPr>
              <a:t>)</a:t>
            </a:r>
            <a:endParaRPr sz="2000">
              <a:latin typeface="Arial"/>
              <a:ea typeface="Arial"/>
              <a:cs typeface="Arial"/>
              <a:sym typeface="Arial"/>
            </a:endParaRPr>
          </a:p>
          <a:p>
            <a:pPr indent="0" lvl="0" marL="0" rtl="0" algn="ctr">
              <a:spcBef>
                <a:spcPts val="1600"/>
              </a:spcBef>
              <a:spcAft>
                <a:spcPts val="0"/>
              </a:spcAft>
              <a:buNone/>
            </a:pPr>
            <a:r>
              <a:rPr lang="en-US" sz="2000">
                <a:solidFill>
                  <a:srgbClr val="000000"/>
                </a:solidFill>
                <a:latin typeface="Arial"/>
                <a:ea typeface="Arial"/>
                <a:cs typeface="Arial"/>
                <a:sym typeface="Arial"/>
              </a:rPr>
              <a:t>𝛿</a:t>
            </a:r>
            <a:r>
              <a:rPr b="1" lang="en-US" sz="2000">
                <a:solidFill>
                  <a:srgbClr val="000000"/>
                </a:solidFill>
                <a:latin typeface="Arial"/>
                <a:ea typeface="Arial"/>
                <a:cs typeface="Arial"/>
                <a:sym typeface="Arial"/>
              </a:rPr>
              <a:t>g</a:t>
            </a:r>
            <a:r>
              <a:rPr lang="en-US" sz="2000">
                <a:latin typeface="Arial"/>
                <a:ea typeface="Arial"/>
                <a:cs typeface="Arial"/>
                <a:sym typeface="Arial"/>
              </a:rPr>
              <a:t> = g</a:t>
            </a:r>
            <a:r>
              <a:rPr baseline="-25000" lang="en-US" sz="2000">
                <a:latin typeface="Arial"/>
                <a:ea typeface="Arial"/>
                <a:cs typeface="Arial"/>
                <a:sym typeface="Arial"/>
              </a:rPr>
              <a:t>p</a:t>
            </a:r>
            <a:r>
              <a:rPr lang="en-US" sz="2000">
                <a:latin typeface="Arial"/>
                <a:ea typeface="Arial"/>
                <a:cs typeface="Arial"/>
                <a:sym typeface="Arial"/>
              </a:rPr>
              <a:t> -  </a:t>
            </a:r>
            <a:r>
              <a:rPr lang="en-US" sz="2000">
                <a:solidFill>
                  <a:srgbClr val="000000"/>
                </a:solidFill>
                <a:latin typeface="Arial"/>
                <a:ea typeface="Arial"/>
                <a:cs typeface="Arial"/>
                <a:sym typeface="Arial"/>
              </a:rPr>
              <a:t>𝛄</a:t>
            </a:r>
            <a:r>
              <a:rPr baseline="-25000" lang="en-US" sz="2000">
                <a:latin typeface="Arial"/>
                <a:ea typeface="Arial"/>
                <a:cs typeface="Arial"/>
                <a:sym typeface="Arial"/>
              </a:rPr>
              <a:t>p</a:t>
            </a:r>
            <a:r>
              <a:rPr lang="en-US" sz="2000">
                <a:latin typeface="Arial"/>
                <a:ea typeface="Arial"/>
                <a:cs typeface="Arial"/>
                <a:sym typeface="Arial"/>
              </a:rPr>
              <a:t>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355600" lvl="0" marL="457200" rtl="0" algn="l">
              <a:spcBef>
                <a:spcPts val="1600"/>
              </a:spcBef>
              <a:spcAft>
                <a:spcPts val="0"/>
              </a:spcAft>
              <a:buSzPts val="2000"/>
              <a:buFont typeface="Arial"/>
              <a:buChar char="●"/>
            </a:pPr>
            <a:r>
              <a:rPr lang="en-US" sz="2000">
                <a:latin typeface="Arial"/>
                <a:ea typeface="Arial"/>
                <a:cs typeface="Arial"/>
                <a:sym typeface="Arial"/>
              </a:rPr>
              <a:t>É puramente gravitacional, logo é harmônico.</a:t>
            </a:r>
            <a:endParaRPr sz="2000">
              <a:latin typeface="Arial"/>
              <a:ea typeface="Arial"/>
              <a:cs typeface="Arial"/>
              <a:sym typeface="Arial"/>
            </a:endParaRPr>
          </a:p>
          <a:p>
            <a:pPr indent="0" lvl="0" marL="457200" rtl="0" algn="l">
              <a:spcBef>
                <a:spcPts val="1600"/>
              </a:spcBef>
              <a:spcAft>
                <a:spcPts val="1600"/>
              </a:spcAft>
              <a:buNone/>
            </a:pPr>
            <a:r>
              <a:t/>
            </a:r>
            <a:endParaRPr sz="2000">
              <a:latin typeface="Arial"/>
              <a:ea typeface="Arial"/>
              <a:cs typeface="Arial"/>
              <a:sym typeface="Arial"/>
            </a:endParaRPr>
          </a:p>
        </p:txBody>
      </p:sp>
      <p:sp>
        <p:nvSpPr>
          <p:cNvPr id="830" name="Google Shape;830;p70"/>
          <p:cNvSpPr txBox="1"/>
          <p:nvPr/>
        </p:nvSpPr>
        <p:spPr>
          <a:xfrm>
            <a:off x="0" y="103400"/>
            <a:ext cx="91440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Anomalia x Distúrbio de gravidade</a:t>
            </a:r>
            <a:endParaRPr b="1">
              <a:latin typeface="Lato"/>
              <a:ea typeface="Lato"/>
              <a:cs typeface="Lato"/>
              <a:sym typeface="Lato"/>
            </a:endParaRPr>
          </a:p>
        </p:txBody>
      </p:sp>
      <p:sp>
        <p:nvSpPr>
          <p:cNvPr id="831" name="Google Shape;831;p70"/>
          <p:cNvSpPr txBox="1"/>
          <p:nvPr>
            <p:ph idx="2" type="body"/>
          </p:nvPr>
        </p:nvSpPr>
        <p:spPr>
          <a:xfrm>
            <a:off x="241890" y="1006693"/>
            <a:ext cx="4178700" cy="5419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lang="en-US" sz="2000">
                <a:latin typeface="Arial"/>
                <a:ea typeface="Arial"/>
                <a:cs typeface="Arial"/>
                <a:sym typeface="Arial"/>
              </a:rPr>
              <a:t>Anomalia de gravidade (Δg)</a:t>
            </a:r>
            <a:endParaRPr sz="2000">
              <a:latin typeface="Arial"/>
              <a:ea typeface="Arial"/>
              <a:cs typeface="Arial"/>
              <a:sym typeface="Arial"/>
            </a:endParaRPr>
          </a:p>
          <a:p>
            <a:pPr indent="0" lvl="0" marL="0" rtl="0" algn="ctr">
              <a:spcBef>
                <a:spcPts val="1600"/>
              </a:spcBef>
              <a:spcAft>
                <a:spcPts val="0"/>
              </a:spcAft>
              <a:buNone/>
            </a:pPr>
            <a:r>
              <a:rPr lang="en-US" sz="2000">
                <a:latin typeface="Arial"/>
                <a:ea typeface="Arial"/>
                <a:cs typeface="Arial"/>
                <a:sym typeface="Arial"/>
              </a:rPr>
              <a:t>Δ</a:t>
            </a:r>
            <a:r>
              <a:rPr b="1" lang="en-US" sz="2000">
                <a:latin typeface="Arial"/>
                <a:ea typeface="Arial"/>
                <a:cs typeface="Arial"/>
                <a:sym typeface="Arial"/>
              </a:rPr>
              <a:t>g</a:t>
            </a:r>
            <a:r>
              <a:rPr lang="en-US" sz="2000">
                <a:latin typeface="Arial"/>
                <a:ea typeface="Arial"/>
                <a:cs typeface="Arial"/>
                <a:sym typeface="Arial"/>
              </a:rPr>
              <a:t> = g</a:t>
            </a:r>
            <a:r>
              <a:rPr baseline="-25000" lang="en-US" sz="2000">
                <a:latin typeface="Arial"/>
                <a:ea typeface="Arial"/>
                <a:cs typeface="Arial"/>
                <a:sym typeface="Arial"/>
              </a:rPr>
              <a:t>Q’</a:t>
            </a:r>
            <a:r>
              <a:rPr lang="en-US" sz="2000">
                <a:latin typeface="Arial"/>
                <a:ea typeface="Arial"/>
                <a:cs typeface="Arial"/>
                <a:sym typeface="Arial"/>
              </a:rPr>
              <a:t> -  </a:t>
            </a:r>
            <a:r>
              <a:rPr lang="en-US" sz="2000">
                <a:solidFill>
                  <a:srgbClr val="000000"/>
                </a:solidFill>
                <a:latin typeface="Arial"/>
                <a:ea typeface="Arial"/>
                <a:cs typeface="Arial"/>
                <a:sym typeface="Arial"/>
              </a:rPr>
              <a:t>𝛄</a:t>
            </a:r>
            <a:r>
              <a:rPr baseline="-25000" lang="en-US" sz="2000">
                <a:latin typeface="Arial"/>
                <a:ea typeface="Arial"/>
                <a:cs typeface="Arial"/>
                <a:sym typeface="Arial"/>
              </a:rPr>
              <a:t>Q</a:t>
            </a:r>
            <a:r>
              <a:rPr lang="en-US" sz="2000">
                <a:latin typeface="Arial"/>
                <a:ea typeface="Arial"/>
                <a:cs typeface="Arial"/>
                <a:sym typeface="Arial"/>
              </a:rPr>
              <a:t> </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355600" lvl="0" marL="457200" rtl="0" algn="l">
              <a:spcBef>
                <a:spcPts val="1600"/>
              </a:spcBef>
              <a:spcAft>
                <a:spcPts val="0"/>
              </a:spcAft>
              <a:buSzPts val="2000"/>
              <a:buFont typeface="Arial"/>
              <a:buChar char="●"/>
            </a:pPr>
            <a:r>
              <a:rPr lang="en-US" sz="2000">
                <a:latin typeface="Arial"/>
                <a:ea typeface="Arial"/>
                <a:cs typeface="Arial"/>
                <a:sym typeface="Arial"/>
              </a:rPr>
              <a:t>Não é puramente gravitacional, logo não é harmonica.</a:t>
            </a:r>
            <a:endParaRPr sz="2000">
              <a:latin typeface="Arial"/>
              <a:ea typeface="Arial"/>
              <a:cs typeface="Arial"/>
              <a:sym typeface="Arial"/>
            </a:endParaRPr>
          </a:p>
          <a:p>
            <a:pPr indent="0" lvl="0" marL="45720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0" rtl="0" algn="l">
              <a:spcBef>
                <a:spcPts val="1600"/>
              </a:spcBef>
              <a:spcAft>
                <a:spcPts val="0"/>
              </a:spcAft>
              <a:buNone/>
            </a:pPr>
            <a:r>
              <a:t/>
            </a:r>
            <a:endParaRPr sz="2000">
              <a:latin typeface="Arial"/>
              <a:ea typeface="Arial"/>
              <a:cs typeface="Arial"/>
              <a:sym typeface="Arial"/>
            </a:endParaRPr>
          </a:p>
          <a:p>
            <a:pPr indent="0" lvl="0" marL="457200" rtl="0" algn="l">
              <a:spcBef>
                <a:spcPts val="1600"/>
              </a:spcBef>
              <a:spcAft>
                <a:spcPts val="1600"/>
              </a:spcAft>
              <a:buNone/>
            </a:pPr>
            <a:r>
              <a:rPr lang="en-US" sz="2000">
                <a:latin typeface="Arial"/>
                <a:ea typeface="Arial"/>
                <a:cs typeface="Arial"/>
                <a:sym typeface="Arial"/>
              </a:rPr>
              <a:t>a</a:t>
            </a:r>
            <a:endParaRPr sz="2000">
              <a:latin typeface="Arial"/>
              <a:ea typeface="Arial"/>
              <a:cs typeface="Arial"/>
              <a:sym typeface="Arial"/>
            </a:endParaRPr>
          </a:p>
        </p:txBody>
      </p:sp>
      <p:pic>
        <p:nvPicPr>
          <p:cNvPr id="832" name="Google Shape;832;p70"/>
          <p:cNvPicPr preferRelativeResize="0"/>
          <p:nvPr/>
        </p:nvPicPr>
        <p:blipFill>
          <a:blip r:embed="rId5">
            <a:alphaModFix/>
          </a:blip>
          <a:stretch>
            <a:fillRect/>
          </a:stretch>
        </p:blipFill>
        <p:spPr>
          <a:xfrm>
            <a:off x="2206924" y="2072050"/>
            <a:ext cx="4730149" cy="39094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1"/>
          <p:cNvSpPr txBox="1"/>
          <p:nvPr>
            <p:ph type="title"/>
          </p:nvPr>
        </p:nvSpPr>
        <p:spPr>
          <a:xfrm>
            <a:off x="729450" y="1758200"/>
            <a:ext cx="7688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000000"/>
                </a:solidFill>
                <a:latin typeface="Arial"/>
                <a:ea typeface="Arial"/>
                <a:cs typeface="Arial"/>
                <a:sym typeface="Arial"/>
              </a:rPr>
              <a:t>Malha regular</a:t>
            </a:r>
            <a:endParaRPr sz="2400">
              <a:solidFill>
                <a:srgbClr val="000000"/>
              </a:solidFill>
              <a:latin typeface="Arial"/>
              <a:ea typeface="Arial"/>
              <a:cs typeface="Arial"/>
              <a:sym typeface="Arial"/>
            </a:endParaRPr>
          </a:p>
        </p:txBody>
      </p:sp>
      <p:sp>
        <p:nvSpPr>
          <p:cNvPr id="839" name="Google Shape;839;p7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40" name="Google Shape;840;p71"/>
          <p:cNvSpPr txBox="1"/>
          <p:nvPr>
            <p:ph idx="1" type="body"/>
          </p:nvPr>
        </p:nvSpPr>
        <p:spPr>
          <a:xfrm>
            <a:off x="729325" y="2771833"/>
            <a:ext cx="3774300" cy="3014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rgbClr val="000000"/>
              </a:solidFill>
              <a:latin typeface="Arial"/>
              <a:ea typeface="Arial"/>
              <a:cs typeface="Arial"/>
              <a:sym typeface="Arial"/>
            </a:endParaRPr>
          </a:p>
          <a:p>
            <a:pPr indent="-355600" lvl="0" marL="457200" rtl="0" algn="l">
              <a:spcBef>
                <a:spcPts val="1600"/>
              </a:spcBef>
              <a:spcAft>
                <a:spcPts val="0"/>
              </a:spcAft>
              <a:buClr>
                <a:srgbClr val="000000"/>
              </a:buClr>
              <a:buSzPts val="2000"/>
              <a:buFont typeface="Arial"/>
              <a:buChar char="●"/>
            </a:pPr>
            <a:r>
              <a:t/>
            </a:r>
            <a:endParaRPr sz="2000">
              <a:solidFill>
                <a:srgbClr val="000000"/>
              </a:solidFill>
              <a:latin typeface="Arial"/>
              <a:ea typeface="Arial"/>
              <a:cs typeface="Arial"/>
              <a:sym typeface="Arial"/>
            </a:endParaRPr>
          </a:p>
        </p:txBody>
      </p:sp>
      <p:pic>
        <p:nvPicPr>
          <p:cNvPr id="841" name="Google Shape;841;p71"/>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842" name="Google Shape;842;p71"/>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843" name="Google Shape;843;p71"/>
          <p:cNvSpPr txBox="1"/>
          <p:nvPr>
            <p:ph idx="2" type="body"/>
          </p:nvPr>
        </p:nvSpPr>
        <p:spPr>
          <a:xfrm>
            <a:off x="324800" y="920018"/>
            <a:ext cx="4178700" cy="56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330200" lvl="0" marL="457200" rtl="0" algn="l">
              <a:spcBef>
                <a:spcPts val="1600"/>
              </a:spcBef>
              <a:spcAft>
                <a:spcPts val="0"/>
              </a:spcAft>
              <a:buSzPts val="1600"/>
              <a:buFont typeface="Arial"/>
              <a:buChar char="❏"/>
            </a:pPr>
            <a:r>
              <a:rPr lang="en-US" sz="1600">
                <a:latin typeface="Arial"/>
                <a:ea typeface="Arial"/>
                <a:cs typeface="Arial"/>
                <a:sym typeface="Arial"/>
              </a:rPr>
              <a:t>Feições mais suavizadas:</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en-US" sz="1600">
                <a:latin typeface="Arial"/>
                <a:ea typeface="Arial"/>
                <a:cs typeface="Arial"/>
                <a:sym typeface="Arial"/>
              </a:rPr>
              <a:t>Menor precisão:</a:t>
            </a:r>
            <a:endParaRPr sz="1600">
              <a:latin typeface="Arial"/>
              <a:ea typeface="Arial"/>
              <a:cs typeface="Arial"/>
              <a:sym typeface="Arial"/>
            </a:endParaRPr>
          </a:p>
          <a:p>
            <a:pPr indent="-330200" lvl="2" marL="1371600" rtl="0" algn="l">
              <a:spcBef>
                <a:spcPts val="0"/>
              </a:spcBef>
              <a:spcAft>
                <a:spcPts val="0"/>
              </a:spcAft>
              <a:buSzPts val="1600"/>
              <a:buFont typeface="Arial"/>
              <a:buChar char="❏"/>
            </a:pPr>
            <a:r>
              <a:rPr lang="en-US" sz="1600">
                <a:latin typeface="Arial"/>
                <a:ea typeface="Arial"/>
                <a:cs typeface="Arial"/>
                <a:sym typeface="Arial"/>
              </a:rPr>
              <a:t>Associadas aos resquícios da componente centrífuga.</a:t>
            </a:r>
            <a:endParaRPr sz="1600">
              <a:latin typeface="Arial"/>
              <a:ea typeface="Arial"/>
              <a:cs typeface="Arial"/>
              <a:sym typeface="Arial"/>
            </a:endParaRPr>
          </a:p>
        </p:txBody>
      </p:sp>
      <p:sp>
        <p:nvSpPr>
          <p:cNvPr id="844" name="Google Shape;844;p71"/>
          <p:cNvSpPr txBox="1"/>
          <p:nvPr>
            <p:ph idx="2" type="body"/>
          </p:nvPr>
        </p:nvSpPr>
        <p:spPr>
          <a:xfrm>
            <a:off x="5021307" y="932425"/>
            <a:ext cx="4178700" cy="56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0" lvl="0" marL="0" rtl="0" algn="l">
              <a:spcBef>
                <a:spcPts val="1600"/>
              </a:spcBef>
              <a:spcAft>
                <a:spcPts val="0"/>
              </a:spcAft>
              <a:buNone/>
            </a:pPr>
            <a:r>
              <a:t/>
            </a:r>
            <a:endParaRPr sz="1800">
              <a:latin typeface="Arial"/>
              <a:ea typeface="Arial"/>
              <a:cs typeface="Arial"/>
              <a:sym typeface="Arial"/>
            </a:endParaRPr>
          </a:p>
          <a:p>
            <a:pPr indent="-330200" lvl="0" marL="457200" rtl="0" algn="l">
              <a:spcBef>
                <a:spcPts val="1600"/>
              </a:spcBef>
              <a:spcAft>
                <a:spcPts val="0"/>
              </a:spcAft>
              <a:buSzPts val="1600"/>
              <a:buFont typeface="Arial"/>
              <a:buChar char="❏"/>
            </a:pPr>
            <a:r>
              <a:rPr lang="en-US" sz="1600">
                <a:latin typeface="Arial"/>
                <a:ea typeface="Arial"/>
                <a:cs typeface="Arial"/>
                <a:sym typeface="Arial"/>
              </a:rPr>
              <a:t>Feições mais contrastantes:	</a:t>
            </a:r>
            <a:endParaRPr sz="1600">
              <a:latin typeface="Arial"/>
              <a:ea typeface="Arial"/>
              <a:cs typeface="Arial"/>
              <a:sym typeface="Arial"/>
            </a:endParaRPr>
          </a:p>
          <a:p>
            <a:pPr indent="-330200" lvl="1" marL="914400" rtl="0" algn="l">
              <a:spcBef>
                <a:spcPts val="0"/>
              </a:spcBef>
              <a:spcAft>
                <a:spcPts val="0"/>
              </a:spcAft>
              <a:buSzPts val="1600"/>
              <a:buFont typeface="Arial"/>
              <a:buChar char="❏"/>
            </a:pPr>
            <a:r>
              <a:rPr lang="en-US" sz="1600">
                <a:latin typeface="Arial"/>
                <a:ea typeface="Arial"/>
                <a:cs typeface="Arial"/>
                <a:sym typeface="Arial"/>
              </a:rPr>
              <a:t>Maior precisão:</a:t>
            </a:r>
            <a:endParaRPr sz="1600">
              <a:latin typeface="Arial"/>
              <a:ea typeface="Arial"/>
              <a:cs typeface="Arial"/>
              <a:sym typeface="Arial"/>
            </a:endParaRPr>
          </a:p>
          <a:p>
            <a:pPr indent="-330200" lvl="2" marL="1371600" rtl="0" algn="l">
              <a:spcBef>
                <a:spcPts val="0"/>
              </a:spcBef>
              <a:spcAft>
                <a:spcPts val="0"/>
              </a:spcAft>
              <a:buSzPts val="1600"/>
              <a:buFont typeface="Arial"/>
              <a:buChar char="❏"/>
            </a:pPr>
            <a:r>
              <a:rPr lang="en-US" sz="1600">
                <a:latin typeface="Arial"/>
                <a:ea typeface="Arial"/>
                <a:cs typeface="Arial"/>
                <a:sym typeface="Arial"/>
              </a:rPr>
              <a:t>Remoção total da componente centrífuga.</a:t>
            </a:r>
            <a:endParaRPr sz="1600">
              <a:latin typeface="Arial"/>
              <a:ea typeface="Arial"/>
              <a:cs typeface="Arial"/>
              <a:sym typeface="Arial"/>
            </a:endParaRPr>
          </a:p>
        </p:txBody>
      </p:sp>
      <p:sp>
        <p:nvSpPr>
          <p:cNvPr id="845" name="Google Shape;845;p71"/>
          <p:cNvSpPr txBox="1"/>
          <p:nvPr/>
        </p:nvSpPr>
        <p:spPr>
          <a:xfrm>
            <a:off x="0" y="103400"/>
            <a:ext cx="91440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t>Anomalia x Distúrbio de gravidade</a:t>
            </a:r>
            <a:endParaRPr b="1">
              <a:latin typeface="Lato"/>
              <a:ea typeface="Lato"/>
              <a:cs typeface="Lato"/>
              <a:sym typeface="Lato"/>
            </a:endParaRPr>
          </a:p>
        </p:txBody>
      </p:sp>
      <p:pic>
        <p:nvPicPr>
          <p:cNvPr id="846" name="Google Shape;846;p71"/>
          <p:cNvPicPr preferRelativeResize="0"/>
          <p:nvPr/>
        </p:nvPicPr>
        <p:blipFill>
          <a:blip r:embed="rId5">
            <a:alphaModFix/>
          </a:blip>
          <a:stretch>
            <a:fillRect/>
          </a:stretch>
        </p:blipFill>
        <p:spPr>
          <a:xfrm>
            <a:off x="35464" y="807819"/>
            <a:ext cx="4178701" cy="4756314"/>
          </a:xfrm>
          <a:prstGeom prst="rect">
            <a:avLst/>
          </a:prstGeom>
          <a:noFill/>
          <a:ln>
            <a:noFill/>
          </a:ln>
        </p:spPr>
      </p:pic>
      <p:pic>
        <p:nvPicPr>
          <p:cNvPr id="847" name="Google Shape;847;p71"/>
          <p:cNvPicPr preferRelativeResize="0"/>
          <p:nvPr/>
        </p:nvPicPr>
        <p:blipFill>
          <a:blip r:embed="rId6">
            <a:alphaModFix/>
          </a:blip>
          <a:stretch>
            <a:fillRect/>
          </a:stretch>
        </p:blipFill>
        <p:spPr>
          <a:xfrm>
            <a:off x="4951644" y="801268"/>
            <a:ext cx="4178701" cy="4756321"/>
          </a:xfrm>
          <a:prstGeom prst="rect">
            <a:avLst/>
          </a:prstGeom>
          <a:noFill/>
          <a:ln>
            <a:noFill/>
          </a:ln>
        </p:spPr>
      </p:pic>
      <p:sp>
        <p:nvSpPr>
          <p:cNvPr id="848" name="Google Shape;848;p71"/>
          <p:cNvSpPr/>
          <p:nvPr/>
        </p:nvSpPr>
        <p:spPr>
          <a:xfrm>
            <a:off x="4378612" y="2875342"/>
            <a:ext cx="408600" cy="335100"/>
          </a:xfrm>
          <a:prstGeom prst="mathNotEqual">
            <a:avLst>
              <a:gd fmla="val 23520" name="adj1"/>
              <a:gd fmla="val 6600000" name="adj2"/>
              <a:gd fmla="val 11760" name="adj3"/>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2"/>
          <p:cNvSpPr txBox="1"/>
          <p:nvPr>
            <p:ph type="title"/>
          </p:nvPr>
        </p:nvSpPr>
        <p:spPr>
          <a:xfrm>
            <a:off x="0" y="0"/>
            <a:ext cx="9144000" cy="66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Metodologia</a:t>
            </a:r>
            <a:endParaRPr sz="2400">
              <a:solidFill>
                <a:srgbClr val="000000"/>
              </a:solidFill>
              <a:latin typeface="Arial"/>
              <a:ea typeface="Arial"/>
              <a:cs typeface="Arial"/>
              <a:sym typeface="Arial"/>
            </a:endParaRPr>
          </a:p>
        </p:txBody>
      </p:sp>
      <p:sp>
        <p:nvSpPr>
          <p:cNvPr id="855" name="Google Shape;855;p7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56" name="Google Shape;856;p72"/>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pic>
        <p:nvPicPr>
          <p:cNvPr id="857" name="Google Shape;857;p72"/>
          <p:cNvPicPr preferRelativeResize="0"/>
          <p:nvPr/>
        </p:nvPicPr>
        <p:blipFill>
          <a:blip r:embed="rId3">
            <a:alphaModFix/>
          </a:blip>
          <a:stretch>
            <a:fillRect/>
          </a:stretch>
        </p:blipFill>
        <p:spPr>
          <a:xfrm>
            <a:off x="602400" y="991500"/>
            <a:ext cx="7942799" cy="515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0" y="844400"/>
            <a:ext cx="24381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157" name="Google Shape;157;p1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8" name="Google Shape;158;p19"/>
          <p:cNvSpPr txBox="1"/>
          <p:nvPr>
            <p:ph idx="1" type="subTitle"/>
          </p:nvPr>
        </p:nvSpPr>
        <p:spPr>
          <a:xfrm>
            <a:off x="-27750" y="1879675"/>
            <a:ext cx="2493600" cy="245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Problemática: </a:t>
            </a:r>
            <a:endParaRPr sz="2200">
              <a:solidFill>
                <a:srgbClr val="000000"/>
              </a:solidFill>
              <a:latin typeface="Arial"/>
              <a:ea typeface="Arial"/>
              <a:cs typeface="Arial"/>
              <a:sym typeface="Arial"/>
            </a:endParaRPr>
          </a:p>
          <a:p>
            <a:pPr indent="-355600" lvl="0" marL="457200" rtl="0" algn="l">
              <a:lnSpc>
                <a:spcPct val="115000"/>
              </a:lnSpc>
              <a:spcBef>
                <a:spcPts val="1600"/>
              </a:spcBef>
              <a:spcAft>
                <a:spcPts val="0"/>
              </a:spcAft>
              <a:buClr>
                <a:srgbClr val="000000"/>
              </a:buClr>
              <a:buSzPts val="2000"/>
              <a:buFont typeface="Arial"/>
              <a:buChar char="●"/>
            </a:pPr>
            <a:r>
              <a:rPr lang="en-US" sz="2000">
                <a:solidFill>
                  <a:srgbClr val="000000"/>
                </a:solidFill>
                <a:latin typeface="Arial"/>
                <a:ea typeface="Arial"/>
                <a:cs typeface="Arial"/>
                <a:sym typeface="Arial"/>
              </a:rPr>
              <a:t>Opções para suprir essa necessidade</a:t>
            </a:r>
            <a:endParaRPr sz="2000">
              <a:solidFill>
                <a:srgbClr val="000000"/>
              </a:solidFill>
              <a:latin typeface="Arial"/>
              <a:ea typeface="Arial"/>
              <a:cs typeface="Arial"/>
              <a:sym typeface="Arial"/>
            </a:endParaRPr>
          </a:p>
        </p:txBody>
      </p:sp>
      <p:pic>
        <p:nvPicPr>
          <p:cNvPr id="159" name="Google Shape;159;p19"/>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160" name="Google Shape;160;p19"/>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161" name="Google Shape;161;p19"/>
          <p:cNvSpPr txBox="1"/>
          <p:nvPr/>
        </p:nvSpPr>
        <p:spPr>
          <a:xfrm>
            <a:off x="2810200" y="135700"/>
            <a:ext cx="5936700" cy="6299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US" sz="1600"/>
              <a:t>Gravimetria transportada:</a:t>
            </a:r>
            <a:endParaRPr sz="1600"/>
          </a:p>
          <a:p>
            <a:pPr indent="-330200" lvl="1" marL="914400" rtl="0" algn="l">
              <a:lnSpc>
                <a:spcPct val="115000"/>
              </a:lnSpc>
              <a:spcBef>
                <a:spcPts val="0"/>
              </a:spcBef>
              <a:spcAft>
                <a:spcPts val="0"/>
              </a:spcAft>
              <a:buSzPts val="1600"/>
              <a:buChar char="○"/>
            </a:pPr>
            <a:r>
              <a:rPr lang="en-US" sz="1600"/>
              <a:t>Marinha e/ou aérea:</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330200" lvl="2" marL="1371600" rtl="0" algn="l">
              <a:lnSpc>
                <a:spcPct val="115000"/>
              </a:lnSpc>
              <a:spcBef>
                <a:spcPts val="0"/>
              </a:spcBef>
              <a:spcAft>
                <a:spcPts val="0"/>
              </a:spcAft>
              <a:buSzPts val="1600"/>
              <a:buChar char="■"/>
            </a:pPr>
            <a:r>
              <a:rPr lang="en-US" sz="1600"/>
              <a:t>: Cobertura dos dados;</a:t>
            </a:r>
            <a:endParaRPr sz="1600"/>
          </a:p>
          <a:p>
            <a:pPr indent="-330200" lvl="2" marL="1371600" rtl="0" algn="l">
              <a:lnSpc>
                <a:spcPct val="115000"/>
              </a:lnSpc>
              <a:spcBef>
                <a:spcPts val="0"/>
              </a:spcBef>
              <a:spcAft>
                <a:spcPts val="0"/>
              </a:spcAft>
              <a:buSzPts val="1600"/>
              <a:buChar char="■"/>
            </a:pPr>
            <a:r>
              <a:rPr lang="en-US" sz="1600"/>
              <a:t>: Velocidade de aquisição;</a:t>
            </a:r>
            <a:endParaRPr sz="1600"/>
          </a:p>
          <a:p>
            <a:pPr indent="-330200" lvl="2" marL="1371600" rtl="0" algn="l">
              <a:lnSpc>
                <a:spcPct val="115000"/>
              </a:lnSpc>
              <a:spcBef>
                <a:spcPts val="0"/>
              </a:spcBef>
              <a:spcAft>
                <a:spcPts val="0"/>
              </a:spcAft>
              <a:buSzPts val="1600"/>
              <a:buChar char="■"/>
            </a:pPr>
            <a:r>
              <a:rPr lang="en-US" sz="1600"/>
              <a:t> : Ruídos indesejáveis adicionais;</a:t>
            </a:r>
            <a:endParaRPr sz="1600"/>
          </a:p>
          <a:p>
            <a:pPr indent="-330200" lvl="2" marL="1371600" rtl="0" algn="l">
              <a:lnSpc>
                <a:spcPct val="115000"/>
              </a:lnSpc>
              <a:spcBef>
                <a:spcPts val="0"/>
              </a:spcBef>
              <a:spcAft>
                <a:spcPts val="0"/>
              </a:spcAft>
              <a:buSzPts val="1600"/>
              <a:buChar char="■"/>
            </a:pPr>
            <a:r>
              <a:rPr lang="en-US" sz="1600"/>
              <a:t> : Custo operacional;</a:t>
            </a:r>
            <a:endParaRPr sz="1600"/>
          </a:p>
          <a:p>
            <a:pPr indent="0" lvl="0" marL="91440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330200" lvl="0" marL="1828800" rtl="0" algn="l">
              <a:lnSpc>
                <a:spcPct val="115000"/>
              </a:lnSpc>
              <a:spcBef>
                <a:spcPts val="0"/>
              </a:spcBef>
              <a:spcAft>
                <a:spcPts val="0"/>
              </a:spcAft>
              <a:buSzPts val="1600"/>
              <a:buChar char="●"/>
            </a:pPr>
            <a:r>
              <a:t/>
            </a:r>
            <a:endParaRPr sz="1600"/>
          </a:p>
          <a:p>
            <a:pPr indent="0" lvl="0" marL="1828800" rtl="0" algn="l">
              <a:lnSpc>
                <a:spcPct val="115000"/>
              </a:lnSpc>
              <a:spcBef>
                <a:spcPts val="0"/>
              </a:spcBef>
              <a:spcAft>
                <a:spcPts val="0"/>
              </a:spcAft>
              <a:buNone/>
            </a:pPr>
            <a:r>
              <a:t/>
            </a:r>
            <a:endParaRPr sz="1600"/>
          </a:p>
          <a:p>
            <a:pPr indent="0" lvl="0" marL="18288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p:txBody>
      </p:sp>
      <p:pic>
        <p:nvPicPr>
          <p:cNvPr id="162" name="Google Shape;162;p19"/>
          <p:cNvPicPr preferRelativeResize="0"/>
          <p:nvPr/>
        </p:nvPicPr>
        <p:blipFill>
          <a:blip r:embed="rId5">
            <a:alphaModFix/>
          </a:blip>
          <a:stretch>
            <a:fillRect/>
          </a:stretch>
        </p:blipFill>
        <p:spPr>
          <a:xfrm>
            <a:off x="3533875" y="831218"/>
            <a:ext cx="4489356" cy="4351500"/>
          </a:xfrm>
          <a:prstGeom prst="rect">
            <a:avLst/>
          </a:prstGeom>
          <a:noFill/>
          <a:ln>
            <a:noFill/>
          </a:ln>
        </p:spPr>
      </p:pic>
      <p:sp>
        <p:nvSpPr>
          <p:cNvPr id="163" name="Google Shape;163;p19"/>
          <p:cNvSpPr/>
          <p:nvPr/>
        </p:nvSpPr>
        <p:spPr>
          <a:xfrm>
            <a:off x="4067650" y="5538111"/>
            <a:ext cx="176700" cy="1674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4067650" y="5818819"/>
            <a:ext cx="176700" cy="1674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4067650" y="6090661"/>
            <a:ext cx="176700" cy="167400"/>
          </a:xfrm>
          <a:prstGeom prst="mathMinus">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txBox="1"/>
          <p:nvPr/>
        </p:nvSpPr>
        <p:spPr>
          <a:xfrm>
            <a:off x="3526086" y="5112893"/>
            <a:ext cx="44595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Fonte: Acervo de aerogravimetria no BNDG (ANP, 2015).</a:t>
            </a:r>
            <a:endParaRPr sz="1100"/>
          </a:p>
        </p:txBody>
      </p:sp>
      <p:sp>
        <p:nvSpPr>
          <p:cNvPr id="167" name="Google Shape;167;p19"/>
          <p:cNvSpPr/>
          <p:nvPr/>
        </p:nvSpPr>
        <p:spPr>
          <a:xfrm>
            <a:off x="4077604" y="6378068"/>
            <a:ext cx="176700" cy="167400"/>
          </a:xfrm>
          <a:prstGeom prst="mathMinus">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3"/>
          <p:cNvSpPr txBox="1"/>
          <p:nvPr>
            <p:ph type="title"/>
          </p:nvPr>
        </p:nvSpPr>
        <p:spPr>
          <a:xfrm>
            <a:off x="-59000" y="2424200"/>
            <a:ext cx="9144000" cy="166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5100">
                <a:solidFill>
                  <a:srgbClr val="000000"/>
                </a:solidFill>
                <a:latin typeface="Arial"/>
                <a:ea typeface="Arial"/>
                <a:cs typeface="Arial"/>
                <a:sym typeface="Arial"/>
              </a:rPr>
              <a:t>Resultados</a:t>
            </a:r>
            <a:endParaRPr sz="5100">
              <a:solidFill>
                <a:srgbClr val="000000"/>
              </a:solidFill>
              <a:latin typeface="Arial"/>
              <a:ea typeface="Arial"/>
              <a:cs typeface="Arial"/>
              <a:sym typeface="Arial"/>
            </a:endParaRPr>
          </a:p>
        </p:txBody>
      </p:sp>
      <p:sp>
        <p:nvSpPr>
          <p:cNvPr id="864" name="Google Shape;864;p7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4"/>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Resultados</a:t>
            </a:r>
            <a:endParaRPr sz="2400">
              <a:solidFill>
                <a:srgbClr val="000000"/>
              </a:solidFill>
              <a:latin typeface="Arial"/>
              <a:ea typeface="Arial"/>
              <a:cs typeface="Arial"/>
              <a:sym typeface="Arial"/>
            </a:endParaRPr>
          </a:p>
        </p:txBody>
      </p:sp>
      <p:sp>
        <p:nvSpPr>
          <p:cNvPr id="871" name="Google Shape;871;p7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72" name="Google Shape;872;p74"/>
          <p:cNvSpPr txBox="1"/>
          <p:nvPr>
            <p:ph idx="1" type="body"/>
          </p:nvPr>
        </p:nvSpPr>
        <p:spPr>
          <a:xfrm>
            <a:off x="0" y="750225"/>
            <a:ext cx="1005000" cy="10458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rgbClr val="000000"/>
              </a:buClr>
              <a:buSzPts val="2500"/>
              <a:buFont typeface="Arial"/>
              <a:buChar char="❏"/>
            </a:pPr>
            <a:r>
              <a:rPr lang="en-US" sz="2500">
                <a:solidFill>
                  <a:srgbClr val="000000"/>
                </a:solidFill>
                <a:latin typeface="Arial"/>
                <a:ea typeface="Arial"/>
                <a:cs typeface="Arial"/>
                <a:sym typeface="Arial"/>
              </a:rPr>
              <a:t>h</a:t>
            </a:r>
            <a:r>
              <a:rPr lang="en-US" sz="2500">
                <a:solidFill>
                  <a:srgbClr val="000000"/>
                </a:solidFill>
                <a:latin typeface="Arial"/>
                <a:ea typeface="Arial"/>
                <a:cs typeface="Arial"/>
                <a:sym typeface="Arial"/>
              </a:rPr>
              <a:t>:</a:t>
            </a:r>
            <a:endParaRPr sz="2500">
              <a:solidFill>
                <a:srgbClr val="000000"/>
              </a:solidFill>
              <a:latin typeface="Arial"/>
              <a:ea typeface="Arial"/>
              <a:cs typeface="Arial"/>
              <a:sym typeface="Arial"/>
            </a:endParaRPr>
          </a:p>
        </p:txBody>
      </p:sp>
      <p:pic>
        <p:nvPicPr>
          <p:cNvPr id="873" name="Google Shape;873;p74"/>
          <p:cNvPicPr preferRelativeResize="0"/>
          <p:nvPr/>
        </p:nvPicPr>
        <p:blipFill>
          <a:blip r:embed="rId3">
            <a:alphaModFix/>
          </a:blip>
          <a:stretch>
            <a:fillRect/>
          </a:stretch>
        </p:blipFill>
        <p:spPr>
          <a:xfrm>
            <a:off x="153275" y="1340575"/>
            <a:ext cx="8837425" cy="4438873"/>
          </a:xfrm>
          <a:prstGeom prst="rect">
            <a:avLst/>
          </a:prstGeom>
          <a:noFill/>
          <a:ln>
            <a:noFill/>
          </a:ln>
        </p:spPr>
      </p:pic>
      <p:sp>
        <p:nvSpPr>
          <p:cNvPr id="874" name="Google Shape;874;p74"/>
          <p:cNvSpPr txBox="1"/>
          <p:nvPr/>
        </p:nvSpPr>
        <p:spPr>
          <a:xfrm>
            <a:off x="326825" y="5945825"/>
            <a:ext cx="8490300" cy="912000"/>
          </a:xfrm>
          <a:prstGeom prst="rect">
            <a:avLst/>
          </a:prstGeom>
          <a:noFill/>
          <a:ln>
            <a:noFill/>
          </a:ln>
        </p:spPr>
        <p:txBody>
          <a:bodyPr anchorCtr="0" anchor="t" bIns="91425" lIns="91425" spcFirstLastPara="1" rIns="91425" wrap="square" tIns="91425">
            <a:noAutofit/>
          </a:bodyPr>
          <a:lstStyle/>
          <a:p>
            <a:pPr indent="-330200" lvl="0" marL="457200" rtl="0" algn="ctr">
              <a:lnSpc>
                <a:spcPct val="115000"/>
              </a:lnSpc>
              <a:spcBef>
                <a:spcPts val="0"/>
              </a:spcBef>
              <a:spcAft>
                <a:spcPts val="0"/>
              </a:spcAft>
              <a:buSzPts val="1600"/>
              <a:buChar char="❏"/>
            </a:pPr>
            <a:r>
              <a:rPr lang="en-US" sz="1600"/>
              <a:t>Boa conformidade geral entre os dados;</a:t>
            </a:r>
            <a:endParaRPr sz="1600"/>
          </a:p>
          <a:p>
            <a:pPr indent="-330200" lvl="0" marL="457200" rtl="0" algn="ctr">
              <a:lnSpc>
                <a:spcPct val="115000"/>
              </a:lnSpc>
              <a:spcBef>
                <a:spcPts val="0"/>
              </a:spcBef>
              <a:spcAft>
                <a:spcPts val="0"/>
              </a:spcAft>
              <a:buSzPts val="1600"/>
              <a:buChar char="❏"/>
            </a:pPr>
            <a:r>
              <a:rPr lang="en-US" sz="1600"/>
              <a:t>Discrepâncias pontuais</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5"/>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Resultados</a:t>
            </a:r>
            <a:endParaRPr sz="2400">
              <a:solidFill>
                <a:srgbClr val="000000"/>
              </a:solidFill>
              <a:latin typeface="Arial"/>
              <a:ea typeface="Arial"/>
              <a:cs typeface="Arial"/>
              <a:sym typeface="Arial"/>
            </a:endParaRPr>
          </a:p>
        </p:txBody>
      </p:sp>
      <p:sp>
        <p:nvSpPr>
          <p:cNvPr id="881" name="Google Shape;881;p7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82" name="Google Shape;882;p75"/>
          <p:cNvSpPr txBox="1"/>
          <p:nvPr>
            <p:ph idx="1" type="body"/>
          </p:nvPr>
        </p:nvSpPr>
        <p:spPr>
          <a:xfrm>
            <a:off x="0" y="674025"/>
            <a:ext cx="4174500" cy="5247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rgbClr val="000000"/>
              </a:buClr>
              <a:buSzPts val="2500"/>
              <a:buFont typeface="Arial"/>
              <a:buChar char="❏"/>
            </a:pPr>
            <a:r>
              <a:rPr lang="en-US" sz="2500">
                <a:solidFill>
                  <a:srgbClr val="000000"/>
                </a:solidFill>
                <a:latin typeface="Arial"/>
                <a:ea typeface="Arial"/>
                <a:cs typeface="Arial"/>
                <a:sym typeface="Arial"/>
              </a:rPr>
              <a:t>h</a:t>
            </a:r>
            <a:r>
              <a:rPr baseline="-25000" lang="en-US" sz="2500">
                <a:solidFill>
                  <a:srgbClr val="000000"/>
                </a:solidFill>
                <a:latin typeface="Arial"/>
                <a:ea typeface="Arial"/>
                <a:cs typeface="Arial"/>
                <a:sym typeface="Arial"/>
              </a:rPr>
              <a:t>observada</a:t>
            </a:r>
            <a:r>
              <a:rPr lang="en-US" sz="2500">
                <a:solidFill>
                  <a:srgbClr val="000000"/>
                </a:solidFill>
                <a:latin typeface="Arial"/>
                <a:ea typeface="Arial"/>
                <a:cs typeface="Arial"/>
                <a:sym typeface="Arial"/>
              </a:rPr>
              <a:t>:</a:t>
            </a:r>
            <a:endParaRPr sz="2500">
              <a:solidFill>
                <a:srgbClr val="000000"/>
              </a:solidFill>
              <a:latin typeface="Arial"/>
              <a:ea typeface="Arial"/>
              <a:cs typeface="Arial"/>
              <a:sym typeface="Arial"/>
            </a:endParaRPr>
          </a:p>
        </p:txBody>
      </p:sp>
      <p:sp>
        <p:nvSpPr>
          <p:cNvPr id="883" name="Google Shape;883;p75"/>
          <p:cNvSpPr txBox="1"/>
          <p:nvPr>
            <p:ph idx="1" type="body"/>
          </p:nvPr>
        </p:nvSpPr>
        <p:spPr>
          <a:xfrm>
            <a:off x="4946300" y="674025"/>
            <a:ext cx="4174500" cy="5247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rgbClr val="000000"/>
              </a:buClr>
              <a:buSzPts val="2500"/>
              <a:buFont typeface="Arial"/>
              <a:buChar char="❏"/>
            </a:pPr>
            <a:r>
              <a:rPr lang="en-US" sz="2500">
                <a:solidFill>
                  <a:srgbClr val="000000"/>
                </a:solidFill>
                <a:latin typeface="Arial"/>
                <a:ea typeface="Arial"/>
                <a:cs typeface="Arial"/>
                <a:sym typeface="Arial"/>
              </a:rPr>
              <a:t>h</a:t>
            </a:r>
            <a:r>
              <a:rPr baseline="-25000" lang="en-US" sz="2500">
                <a:solidFill>
                  <a:srgbClr val="000000"/>
                </a:solidFill>
                <a:latin typeface="Arial"/>
                <a:ea typeface="Arial"/>
                <a:cs typeface="Arial"/>
                <a:sym typeface="Arial"/>
              </a:rPr>
              <a:t>predita</a:t>
            </a:r>
            <a:r>
              <a:rPr lang="en-US" sz="2500">
                <a:solidFill>
                  <a:srgbClr val="000000"/>
                </a:solidFill>
                <a:latin typeface="Arial"/>
                <a:ea typeface="Arial"/>
                <a:cs typeface="Arial"/>
                <a:sym typeface="Arial"/>
              </a:rPr>
              <a:t>:</a:t>
            </a:r>
            <a:endParaRPr sz="2500">
              <a:solidFill>
                <a:srgbClr val="000000"/>
              </a:solidFill>
              <a:latin typeface="Arial"/>
              <a:ea typeface="Arial"/>
              <a:cs typeface="Arial"/>
              <a:sym typeface="Arial"/>
            </a:endParaRPr>
          </a:p>
        </p:txBody>
      </p:sp>
      <p:sp>
        <p:nvSpPr>
          <p:cNvPr id="884" name="Google Shape;884;p75"/>
          <p:cNvSpPr txBox="1"/>
          <p:nvPr/>
        </p:nvSpPr>
        <p:spPr>
          <a:xfrm>
            <a:off x="0" y="3277725"/>
            <a:ext cx="9084900" cy="603600"/>
          </a:xfrm>
          <a:prstGeom prst="rect">
            <a:avLst/>
          </a:prstGeom>
          <a:noFill/>
          <a:ln>
            <a:noFill/>
          </a:ln>
        </p:spPr>
        <p:txBody>
          <a:bodyPr anchorCtr="0" anchor="t" bIns="91425" lIns="91425" spcFirstLastPara="1" rIns="91425" wrap="square" tIns="91425">
            <a:noAutofit/>
          </a:bodyPr>
          <a:lstStyle/>
          <a:p>
            <a:pPr indent="-387350" lvl="0" marL="457200" rtl="0" algn="ctr">
              <a:spcBef>
                <a:spcPts val="0"/>
              </a:spcBef>
              <a:spcAft>
                <a:spcPts val="0"/>
              </a:spcAft>
              <a:buSzPts val="2500"/>
              <a:buChar char="❏"/>
            </a:pPr>
            <a:r>
              <a:rPr lang="en-US" sz="2500"/>
              <a:t>Resíduos: R</a:t>
            </a:r>
            <a:r>
              <a:rPr baseline="-25000" lang="en-US" sz="2500"/>
              <a:t>h</a:t>
            </a:r>
            <a:r>
              <a:rPr lang="en-US" sz="2500"/>
              <a:t> = h</a:t>
            </a:r>
            <a:r>
              <a:rPr baseline="-25000" lang="en-US" sz="2500"/>
              <a:t>observada</a:t>
            </a:r>
            <a:r>
              <a:rPr lang="en-US" sz="2500"/>
              <a:t> - h</a:t>
            </a:r>
            <a:r>
              <a:rPr baseline="-25000" lang="en-US" sz="2500"/>
              <a:t>predita</a:t>
            </a:r>
            <a:endParaRPr sz="2500"/>
          </a:p>
        </p:txBody>
      </p:sp>
      <p:pic>
        <p:nvPicPr>
          <p:cNvPr id="885" name="Google Shape;885;p75"/>
          <p:cNvPicPr preferRelativeResize="0"/>
          <p:nvPr/>
        </p:nvPicPr>
        <p:blipFill>
          <a:blip r:embed="rId3">
            <a:alphaModFix/>
          </a:blip>
          <a:stretch>
            <a:fillRect/>
          </a:stretch>
        </p:blipFill>
        <p:spPr>
          <a:xfrm>
            <a:off x="75" y="1205931"/>
            <a:ext cx="4523058" cy="2243849"/>
          </a:xfrm>
          <a:prstGeom prst="rect">
            <a:avLst/>
          </a:prstGeom>
          <a:noFill/>
          <a:ln>
            <a:noFill/>
          </a:ln>
        </p:spPr>
      </p:pic>
      <p:pic>
        <p:nvPicPr>
          <p:cNvPr id="886" name="Google Shape;886;p75"/>
          <p:cNvPicPr preferRelativeResize="0"/>
          <p:nvPr/>
        </p:nvPicPr>
        <p:blipFill>
          <a:blip r:embed="rId4">
            <a:alphaModFix/>
          </a:blip>
          <a:stretch>
            <a:fillRect/>
          </a:stretch>
        </p:blipFill>
        <p:spPr>
          <a:xfrm>
            <a:off x="4717700" y="1205930"/>
            <a:ext cx="4426374" cy="2243851"/>
          </a:xfrm>
          <a:prstGeom prst="rect">
            <a:avLst/>
          </a:prstGeom>
          <a:noFill/>
          <a:ln>
            <a:noFill/>
          </a:ln>
        </p:spPr>
      </p:pic>
      <p:pic>
        <p:nvPicPr>
          <p:cNvPr id="887" name="Google Shape;887;p75"/>
          <p:cNvPicPr preferRelativeResize="0"/>
          <p:nvPr/>
        </p:nvPicPr>
        <p:blipFill>
          <a:blip r:embed="rId5">
            <a:alphaModFix/>
          </a:blip>
          <a:stretch>
            <a:fillRect/>
          </a:stretch>
        </p:blipFill>
        <p:spPr>
          <a:xfrm>
            <a:off x="1599503" y="3823961"/>
            <a:ext cx="5944994" cy="298520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6"/>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Resultados</a:t>
            </a:r>
            <a:endParaRPr sz="2400">
              <a:solidFill>
                <a:srgbClr val="000000"/>
              </a:solidFill>
              <a:latin typeface="Arial"/>
              <a:ea typeface="Arial"/>
              <a:cs typeface="Arial"/>
              <a:sym typeface="Arial"/>
            </a:endParaRPr>
          </a:p>
        </p:txBody>
      </p:sp>
      <p:sp>
        <p:nvSpPr>
          <p:cNvPr id="894" name="Google Shape;894;p7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95" name="Google Shape;895;p76"/>
          <p:cNvSpPr txBox="1"/>
          <p:nvPr/>
        </p:nvSpPr>
        <p:spPr>
          <a:xfrm>
            <a:off x="29550" y="573626"/>
            <a:ext cx="9084900" cy="7137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R</a:t>
            </a:r>
            <a:r>
              <a:rPr baseline="-25000" lang="en-US" sz="2500"/>
              <a:t>h</a:t>
            </a:r>
            <a:r>
              <a:rPr lang="en-US" sz="2500"/>
              <a:t>:</a:t>
            </a:r>
            <a:endParaRPr sz="2500"/>
          </a:p>
        </p:txBody>
      </p:sp>
      <p:pic>
        <p:nvPicPr>
          <p:cNvPr id="896" name="Google Shape;896;p76"/>
          <p:cNvPicPr preferRelativeResize="0"/>
          <p:nvPr/>
        </p:nvPicPr>
        <p:blipFill>
          <a:blip r:embed="rId3">
            <a:alphaModFix/>
          </a:blip>
          <a:stretch>
            <a:fillRect/>
          </a:stretch>
        </p:blipFill>
        <p:spPr>
          <a:xfrm>
            <a:off x="29550" y="1400928"/>
            <a:ext cx="5590677" cy="4527475"/>
          </a:xfrm>
          <a:prstGeom prst="rect">
            <a:avLst/>
          </a:prstGeom>
          <a:noFill/>
          <a:ln>
            <a:noFill/>
          </a:ln>
        </p:spPr>
      </p:pic>
      <p:sp>
        <p:nvSpPr>
          <p:cNvPr id="897" name="Google Shape;897;p76"/>
          <p:cNvSpPr/>
          <p:nvPr/>
        </p:nvSpPr>
        <p:spPr>
          <a:xfrm>
            <a:off x="1071625" y="1896900"/>
            <a:ext cx="1554900" cy="13680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
          <p:cNvSpPr txBox="1"/>
          <p:nvPr/>
        </p:nvSpPr>
        <p:spPr>
          <a:xfrm>
            <a:off x="5541275" y="1861125"/>
            <a:ext cx="3459900" cy="3898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t>h</a:t>
            </a:r>
            <a:r>
              <a:rPr baseline="-25000" lang="en-US" sz="2000"/>
              <a:t>predita</a:t>
            </a:r>
            <a:r>
              <a:rPr lang="en-US" sz="2000"/>
              <a:t> subestimada;</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h</a:t>
            </a:r>
            <a:r>
              <a:rPr baseline="-25000" lang="en-US" sz="2000"/>
              <a:t>predita</a:t>
            </a:r>
            <a:r>
              <a:rPr lang="en-US" sz="2000"/>
              <a:t> </a:t>
            </a:r>
            <a:r>
              <a:rPr lang="en-US" sz="2000"/>
              <a:t>subestimada em torno de 17.38m, na média;</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Erro de tendência.</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7"/>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Resultados</a:t>
            </a:r>
            <a:endParaRPr sz="2400">
              <a:solidFill>
                <a:srgbClr val="000000"/>
              </a:solidFill>
              <a:latin typeface="Arial"/>
              <a:ea typeface="Arial"/>
              <a:cs typeface="Arial"/>
              <a:sym typeface="Arial"/>
            </a:endParaRPr>
          </a:p>
        </p:txBody>
      </p:sp>
      <p:sp>
        <p:nvSpPr>
          <p:cNvPr id="905" name="Google Shape;905;p7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06" name="Google Shape;906;p77"/>
          <p:cNvPicPr preferRelativeResize="0"/>
          <p:nvPr/>
        </p:nvPicPr>
        <p:blipFill>
          <a:blip r:embed="rId3">
            <a:alphaModFix/>
          </a:blip>
          <a:stretch>
            <a:fillRect/>
          </a:stretch>
        </p:blipFill>
        <p:spPr>
          <a:xfrm>
            <a:off x="67450" y="1402325"/>
            <a:ext cx="5578951" cy="4625801"/>
          </a:xfrm>
          <a:prstGeom prst="rect">
            <a:avLst/>
          </a:prstGeom>
          <a:noFill/>
          <a:ln>
            <a:noFill/>
          </a:ln>
        </p:spPr>
      </p:pic>
      <p:sp>
        <p:nvSpPr>
          <p:cNvPr id="907" name="Google Shape;907;p77"/>
          <p:cNvSpPr/>
          <p:nvPr/>
        </p:nvSpPr>
        <p:spPr>
          <a:xfrm>
            <a:off x="4474900" y="2453714"/>
            <a:ext cx="714300" cy="41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7"/>
          <p:cNvSpPr txBox="1"/>
          <p:nvPr/>
        </p:nvSpPr>
        <p:spPr>
          <a:xfrm>
            <a:off x="5646400" y="2289050"/>
            <a:ext cx="3438600" cy="3188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t>Forte correlação linear;</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Baixa amostragem acima de 400m</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Maiores h</a:t>
            </a:r>
            <a:r>
              <a:rPr baseline="-25000" lang="en-US" sz="2000"/>
              <a:t>predito</a:t>
            </a:r>
            <a:r>
              <a:rPr lang="en-US" sz="2000"/>
              <a:t> com maiores dispersões</a:t>
            </a:r>
            <a:endParaRPr sz="2000"/>
          </a:p>
          <a:p>
            <a:pPr indent="0" lvl="0" marL="457200" rtl="0" algn="l">
              <a:lnSpc>
                <a:spcPct val="115000"/>
              </a:lnSpc>
              <a:spcBef>
                <a:spcPts val="0"/>
              </a:spcBef>
              <a:spcAft>
                <a:spcPts val="0"/>
              </a:spcAft>
              <a:buNone/>
            </a:pPr>
            <a:r>
              <a:t/>
            </a:r>
            <a:endParaRPr sz="2000"/>
          </a:p>
        </p:txBody>
      </p:sp>
      <p:sp>
        <p:nvSpPr>
          <p:cNvPr id="909" name="Google Shape;909;p77"/>
          <p:cNvSpPr txBox="1"/>
          <p:nvPr/>
        </p:nvSpPr>
        <p:spPr>
          <a:xfrm>
            <a:off x="29550" y="573626"/>
            <a:ext cx="9084900" cy="7137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Correlação h</a:t>
            </a:r>
            <a:r>
              <a:rPr baseline="-25000" lang="en-US" sz="2500"/>
              <a:t>predita</a:t>
            </a:r>
            <a:r>
              <a:rPr lang="en-US" sz="2500"/>
              <a:t> x h</a:t>
            </a:r>
            <a:r>
              <a:rPr baseline="-25000" lang="en-US" sz="2500"/>
              <a:t>observada</a:t>
            </a:r>
            <a:r>
              <a:rPr lang="en-US" sz="2500"/>
              <a:t>:</a:t>
            </a:r>
            <a:endParaRPr sz="25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8"/>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Resultados</a:t>
            </a:r>
            <a:endParaRPr sz="2400">
              <a:solidFill>
                <a:srgbClr val="000000"/>
              </a:solidFill>
              <a:latin typeface="Arial"/>
              <a:ea typeface="Arial"/>
              <a:cs typeface="Arial"/>
              <a:sym typeface="Arial"/>
            </a:endParaRPr>
          </a:p>
        </p:txBody>
      </p:sp>
      <p:sp>
        <p:nvSpPr>
          <p:cNvPr id="916" name="Google Shape;916;p7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17" name="Google Shape;917;p78"/>
          <p:cNvSpPr txBox="1"/>
          <p:nvPr>
            <p:ph idx="1" type="body"/>
          </p:nvPr>
        </p:nvSpPr>
        <p:spPr>
          <a:xfrm>
            <a:off x="0" y="750225"/>
            <a:ext cx="4174500" cy="10458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rgbClr val="000000"/>
              </a:buClr>
              <a:buSzPts val="2500"/>
              <a:buFont typeface="Arial"/>
              <a:buChar char="❏"/>
            </a:pPr>
            <a:r>
              <a:rPr lang="en-US" sz="2500">
                <a:solidFill>
                  <a:srgbClr val="000000"/>
                </a:solidFill>
                <a:latin typeface="Arial"/>
                <a:ea typeface="Arial"/>
                <a:cs typeface="Arial"/>
                <a:sym typeface="Arial"/>
              </a:rPr>
              <a:t>𝛿</a:t>
            </a:r>
            <a:r>
              <a:rPr b="1" lang="en-US" sz="2500">
                <a:solidFill>
                  <a:srgbClr val="000000"/>
                </a:solidFill>
                <a:latin typeface="Arial"/>
                <a:ea typeface="Arial"/>
                <a:cs typeface="Arial"/>
                <a:sym typeface="Arial"/>
              </a:rPr>
              <a:t>g</a:t>
            </a:r>
            <a:r>
              <a:rPr lang="en-US" sz="2500">
                <a:solidFill>
                  <a:srgbClr val="000000"/>
                </a:solidFill>
                <a:latin typeface="Arial"/>
                <a:ea typeface="Arial"/>
                <a:cs typeface="Arial"/>
                <a:sym typeface="Arial"/>
              </a:rPr>
              <a:t>:</a:t>
            </a:r>
            <a:endParaRPr sz="2500">
              <a:solidFill>
                <a:srgbClr val="000000"/>
              </a:solidFill>
              <a:latin typeface="Arial"/>
              <a:ea typeface="Arial"/>
              <a:cs typeface="Arial"/>
              <a:sym typeface="Arial"/>
            </a:endParaRPr>
          </a:p>
        </p:txBody>
      </p:sp>
      <p:pic>
        <p:nvPicPr>
          <p:cNvPr id="918" name="Google Shape;918;p78"/>
          <p:cNvPicPr preferRelativeResize="0"/>
          <p:nvPr/>
        </p:nvPicPr>
        <p:blipFill>
          <a:blip r:embed="rId3">
            <a:alphaModFix/>
          </a:blip>
          <a:stretch>
            <a:fillRect/>
          </a:stretch>
        </p:blipFill>
        <p:spPr>
          <a:xfrm>
            <a:off x="96063" y="1358449"/>
            <a:ext cx="8951879" cy="4496375"/>
          </a:xfrm>
          <a:prstGeom prst="rect">
            <a:avLst/>
          </a:prstGeom>
          <a:noFill/>
          <a:ln>
            <a:noFill/>
          </a:ln>
        </p:spPr>
      </p:pic>
      <p:sp>
        <p:nvSpPr>
          <p:cNvPr id="919" name="Google Shape;919;p78"/>
          <p:cNvSpPr txBox="1"/>
          <p:nvPr/>
        </p:nvSpPr>
        <p:spPr>
          <a:xfrm>
            <a:off x="335850" y="5945825"/>
            <a:ext cx="8472300" cy="912000"/>
          </a:xfrm>
          <a:prstGeom prst="rect">
            <a:avLst/>
          </a:prstGeom>
          <a:noFill/>
          <a:ln>
            <a:noFill/>
          </a:ln>
        </p:spPr>
        <p:txBody>
          <a:bodyPr anchorCtr="0" anchor="t" bIns="91425" lIns="91425" spcFirstLastPara="1" rIns="91425" wrap="square" tIns="91425">
            <a:noAutofit/>
          </a:bodyPr>
          <a:lstStyle/>
          <a:p>
            <a:pPr indent="-330200" lvl="0" marL="457200" rtl="0" algn="ctr">
              <a:lnSpc>
                <a:spcPct val="115000"/>
              </a:lnSpc>
              <a:spcBef>
                <a:spcPts val="0"/>
              </a:spcBef>
              <a:spcAft>
                <a:spcPts val="0"/>
              </a:spcAft>
              <a:buSzPts val="1600"/>
              <a:buChar char="❏"/>
            </a:pPr>
            <a:r>
              <a:rPr lang="en-US" sz="1600"/>
              <a:t>Boa conformidade geral entre os dados;</a:t>
            </a:r>
            <a:endParaRPr sz="1600"/>
          </a:p>
          <a:p>
            <a:pPr indent="-330200" lvl="0" marL="457200" rtl="0" algn="ctr">
              <a:lnSpc>
                <a:spcPct val="115000"/>
              </a:lnSpc>
              <a:spcBef>
                <a:spcPts val="0"/>
              </a:spcBef>
              <a:spcAft>
                <a:spcPts val="0"/>
              </a:spcAft>
              <a:buSzPts val="1600"/>
              <a:buChar char="❏"/>
            </a:pPr>
            <a:r>
              <a:rPr lang="en-US" sz="1600"/>
              <a:t>Discrepâncias pontuais</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9"/>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Resultados</a:t>
            </a:r>
            <a:endParaRPr sz="2400">
              <a:solidFill>
                <a:srgbClr val="000000"/>
              </a:solidFill>
              <a:latin typeface="Arial"/>
              <a:ea typeface="Arial"/>
              <a:cs typeface="Arial"/>
              <a:sym typeface="Arial"/>
            </a:endParaRPr>
          </a:p>
        </p:txBody>
      </p:sp>
      <p:sp>
        <p:nvSpPr>
          <p:cNvPr id="926" name="Google Shape;926;p7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27" name="Google Shape;927;p79"/>
          <p:cNvPicPr preferRelativeResize="0"/>
          <p:nvPr/>
        </p:nvPicPr>
        <p:blipFill>
          <a:blip r:embed="rId3">
            <a:alphaModFix/>
          </a:blip>
          <a:stretch>
            <a:fillRect/>
          </a:stretch>
        </p:blipFill>
        <p:spPr>
          <a:xfrm>
            <a:off x="4593250" y="1193100"/>
            <a:ext cx="4491747" cy="2279257"/>
          </a:xfrm>
          <a:prstGeom prst="rect">
            <a:avLst/>
          </a:prstGeom>
          <a:noFill/>
          <a:ln>
            <a:noFill/>
          </a:ln>
        </p:spPr>
      </p:pic>
      <p:pic>
        <p:nvPicPr>
          <p:cNvPr id="928" name="Google Shape;928;p79"/>
          <p:cNvPicPr preferRelativeResize="0"/>
          <p:nvPr/>
        </p:nvPicPr>
        <p:blipFill>
          <a:blip r:embed="rId3">
            <a:alphaModFix/>
          </a:blip>
          <a:stretch>
            <a:fillRect/>
          </a:stretch>
        </p:blipFill>
        <p:spPr>
          <a:xfrm>
            <a:off x="75" y="1218000"/>
            <a:ext cx="4491757" cy="2228323"/>
          </a:xfrm>
          <a:prstGeom prst="rect">
            <a:avLst/>
          </a:prstGeom>
          <a:noFill/>
          <a:ln>
            <a:noFill/>
          </a:ln>
        </p:spPr>
      </p:pic>
      <p:sp>
        <p:nvSpPr>
          <p:cNvPr id="929" name="Google Shape;929;p79"/>
          <p:cNvSpPr txBox="1"/>
          <p:nvPr/>
        </p:nvSpPr>
        <p:spPr>
          <a:xfrm>
            <a:off x="0" y="3362404"/>
            <a:ext cx="9084900" cy="580200"/>
          </a:xfrm>
          <a:prstGeom prst="rect">
            <a:avLst/>
          </a:prstGeom>
          <a:noFill/>
          <a:ln>
            <a:noFill/>
          </a:ln>
        </p:spPr>
        <p:txBody>
          <a:bodyPr anchorCtr="0" anchor="t" bIns="91425" lIns="91425" spcFirstLastPara="1" rIns="91425" wrap="square" tIns="91425">
            <a:noAutofit/>
          </a:bodyPr>
          <a:lstStyle/>
          <a:p>
            <a:pPr indent="-368300" lvl="0" marL="457200" rtl="0" algn="ctr">
              <a:spcBef>
                <a:spcPts val="0"/>
              </a:spcBef>
              <a:spcAft>
                <a:spcPts val="0"/>
              </a:spcAft>
              <a:buSzPts val="2200"/>
              <a:buChar char="❏"/>
            </a:pPr>
            <a:r>
              <a:rPr lang="en-US" sz="2200"/>
              <a:t>Resíduos: R</a:t>
            </a:r>
            <a:r>
              <a:rPr baseline="-25000" lang="en-US" sz="2200"/>
              <a:t>𝛿</a:t>
            </a:r>
            <a:r>
              <a:rPr b="1" baseline="-25000" lang="en-US" sz="2200"/>
              <a:t>g</a:t>
            </a:r>
            <a:r>
              <a:rPr lang="en-US" sz="2200"/>
              <a:t> = 𝛿</a:t>
            </a:r>
            <a:r>
              <a:rPr b="1" lang="en-US" sz="2200"/>
              <a:t>g</a:t>
            </a:r>
            <a:r>
              <a:rPr baseline="-25000" lang="en-US" sz="2200"/>
              <a:t>observado</a:t>
            </a:r>
            <a:r>
              <a:rPr lang="en-US" sz="2200"/>
              <a:t> - 𝛿</a:t>
            </a:r>
            <a:r>
              <a:rPr b="1" lang="en-US" sz="2200"/>
              <a:t>g</a:t>
            </a:r>
            <a:r>
              <a:rPr baseline="-25000" lang="en-US" sz="2200"/>
              <a:t>predito</a:t>
            </a:r>
            <a:endParaRPr sz="2200"/>
          </a:p>
        </p:txBody>
      </p:sp>
      <p:pic>
        <p:nvPicPr>
          <p:cNvPr id="930" name="Google Shape;930;p79"/>
          <p:cNvPicPr preferRelativeResize="0"/>
          <p:nvPr/>
        </p:nvPicPr>
        <p:blipFill>
          <a:blip r:embed="rId4">
            <a:alphaModFix/>
          </a:blip>
          <a:stretch>
            <a:fillRect/>
          </a:stretch>
        </p:blipFill>
        <p:spPr>
          <a:xfrm>
            <a:off x="1693189" y="3875275"/>
            <a:ext cx="5757603" cy="2909748"/>
          </a:xfrm>
          <a:prstGeom prst="rect">
            <a:avLst/>
          </a:prstGeom>
          <a:noFill/>
          <a:ln>
            <a:noFill/>
          </a:ln>
        </p:spPr>
      </p:pic>
      <p:sp>
        <p:nvSpPr>
          <p:cNvPr id="931" name="Google Shape;931;p79"/>
          <p:cNvSpPr txBox="1"/>
          <p:nvPr>
            <p:ph idx="1" type="body"/>
          </p:nvPr>
        </p:nvSpPr>
        <p:spPr>
          <a:xfrm>
            <a:off x="75" y="675975"/>
            <a:ext cx="4174500" cy="7137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rgbClr val="000000"/>
              </a:buClr>
              <a:buSzPts val="2500"/>
              <a:buFont typeface="Arial"/>
              <a:buChar char="❏"/>
            </a:pPr>
            <a:r>
              <a:rPr lang="en-US" sz="2500">
                <a:solidFill>
                  <a:srgbClr val="000000"/>
                </a:solidFill>
                <a:latin typeface="Arial"/>
                <a:ea typeface="Arial"/>
                <a:cs typeface="Arial"/>
                <a:sym typeface="Arial"/>
              </a:rPr>
              <a:t>𝛿</a:t>
            </a:r>
            <a:r>
              <a:rPr b="1" lang="en-US" sz="2500">
                <a:solidFill>
                  <a:srgbClr val="000000"/>
                </a:solidFill>
                <a:latin typeface="Arial"/>
                <a:ea typeface="Arial"/>
                <a:cs typeface="Arial"/>
                <a:sym typeface="Arial"/>
              </a:rPr>
              <a:t>g</a:t>
            </a:r>
            <a:r>
              <a:rPr baseline="-25000" lang="en-US" sz="2500">
                <a:solidFill>
                  <a:srgbClr val="000000"/>
                </a:solidFill>
                <a:latin typeface="Arial"/>
                <a:ea typeface="Arial"/>
                <a:cs typeface="Arial"/>
                <a:sym typeface="Arial"/>
              </a:rPr>
              <a:t>observado</a:t>
            </a:r>
            <a:r>
              <a:rPr lang="en-US" sz="2500">
                <a:solidFill>
                  <a:srgbClr val="000000"/>
                </a:solidFill>
                <a:latin typeface="Arial"/>
                <a:ea typeface="Arial"/>
                <a:cs typeface="Arial"/>
                <a:sym typeface="Arial"/>
              </a:rPr>
              <a:t>:</a:t>
            </a:r>
            <a:endParaRPr sz="2500">
              <a:solidFill>
                <a:srgbClr val="000000"/>
              </a:solidFill>
              <a:latin typeface="Arial"/>
              <a:ea typeface="Arial"/>
              <a:cs typeface="Arial"/>
              <a:sym typeface="Arial"/>
            </a:endParaRPr>
          </a:p>
        </p:txBody>
      </p:sp>
      <p:sp>
        <p:nvSpPr>
          <p:cNvPr id="932" name="Google Shape;932;p79"/>
          <p:cNvSpPr txBox="1"/>
          <p:nvPr>
            <p:ph idx="1" type="body"/>
          </p:nvPr>
        </p:nvSpPr>
        <p:spPr>
          <a:xfrm>
            <a:off x="4840925" y="675975"/>
            <a:ext cx="4174500" cy="7137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rgbClr val="000000"/>
              </a:buClr>
              <a:buSzPts val="2500"/>
              <a:buFont typeface="Arial"/>
              <a:buChar char="❏"/>
            </a:pPr>
            <a:r>
              <a:rPr lang="en-US" sz="2500">
                <a:solidFill>
                  <a:srgbClr val="000000"/>
                </a:solidFill>
                <a:latin typeface="Arial"/>
                <a:ea typeface="Arial"/>
                <a:cs typeface="Arial"/>
                <a:sym typeface="Arial"/>
              </a:rPr>
              <a:t>𝛿</a:t>
            </a:r>
            <a:r>
              <a:rPr b="1" lang="en-US" sz="2500">
                <a:solidFill>
                  <a:srgbClr val="000000"/>
                </a:solidFill>
                <a:latin typeface="Arial"/>
                <a:ea typeface="Arial"/>
                <a:cs typeface="Arial"/>
                <a:sym typeface="Arial"/>
              </a:rPr>
              <a:t>g</a:t>
            </a:r>
            <a:r>
              <a:rPr baseline="-25000" lang="en-US" sz="2500">
                <a:solidFill>
                  <a:srgbClr val="000000"/>
                </a:solidFill>
                <a:latin typeface="Arial"/>
                <a:ea typeface="Arial"/>
                <a:cs typeface="Arial"/>
                <a:sym typeface="Arial"/>
              </a:rPr>
              <a:t>predito</a:t>
            </a:r>
            <a:r>
              <a:rPr lang="en-US" sz="2500">
                <a:solidFill>
                  <a:srgbClr val="000000"/>
                </a:solidFill>
                <a:latin typeface="Arial"/>
                <a:ea typeface="Arial"/>
                <a:cs typeface="Arial"/>
                <a:sym typeface="Arial"/>
              </a:rPr>
              <a:t>:</a:t>
            </a:r>
            <a:endParaRPr sz="2500">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0"/>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Resultados</a:t>
            </a:r>
            <a:endParaRPr sz="2400">
              <a:solidFill>
                <a:srgbClr val="000000"/>
              </a:solidFill>
              <a:latin typeface="Arial"/>
              <a:ea typeface="Arial"/>
              <a:cs typeface="Arial"/>
              <a:sym typeface="Arial"/>
            </a:endParaRPr>
          </a:p>
        </p:txBody>
      </p:sp>
      <p:sp>
        <p:nvSpPr>
          <p:cNvPr id="939" name="Google Shape;939;p8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40" name="Google Shape;940;p80"/>
          <p:cNvSpPr txBox="1"/>
          <p:nvPr/>
        </p:nvSpPr>
        <p:spPr>
          <a:xfrm>
            <a:off x="29550" y="610845"/>
            <a:ext cx="9084900" cy="4188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R</a:t>
            </a:r>
            <a:r>
              <a:rPr baseline="-25000" lang="en-US" sz="2500"/>
              <a:t>𝛿</a:t>
            </a:r>
            <a:r>
              <a:rPr b="1" baseline="-25000" lang="en-US" sz="2500"/>
              <a:t>g</a:t>
            </a:r>
            <a:r>
              <a:rPr b="1" lang="en-US" sz="2500"/>
              <a:t>:</a:t>
            </a:r>
            <a:r>
              <a:rPr lang="en-US" sz="2500"/>
              <a:t> </a:t>
            </a:r>
            <a:endParaRPr sz="2500"/>
          </a:p>
        </p:txBody>
      </p:sp>
      <p:pic>
        <p:nvPicPr>
          <p:cNvPr id="941" name="Google Shape;941;p80"/>
          <p:cNvPicPr preferRelativeResize="0"/>
          <p:nvPr/>
        </p:nvPicPr>
        <p:blipFill>
          <a:blip r:embed="rId3">
            <a:alphaModFix/>
          </a:blip>
          <a:stretch>
            <a:fillRect/>
          </a:stretch>
        </p:blipFill>
        <p:spPr>
          <a:xfrm>
            <a:off x="142200" y="1364675"/>
            <a:ext cx="5448175" cy="4510150"/>
          </a:xfrm>
          <a:prstGeom prst="rect">
            <a:avLst/>
          </a:prstGeom>
          <a:noFill/>
          <a:ln>
            <a:noFill/>
          </a:ln>
        </p:spPr>
      </p:pic>
      <p:sp>
        <p:nvSpPr>
          <p:cNvPr id="942" name="Google Shape;942;p80"/>
          <p:cNvSpPr txBox="1"/>
          <p:nvPr/>
        </p:nvSpPr>
        <p:spPr>
          <a:xfrm>
            <a:off x="5590375" y="2106675"/>
            <a:ext cx="3524100" cy="3234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t>𝛿</a:t>
            </a:r>
            <a:r>
              <a:rPr b="1" lang="en-US" sz="2000"/>
              <a:t>g</a:t>
            </a:r>
            <a:r>
              <a:rPr baseline="-25000" lang="en-US" sz="2000"/>
              <a:t>predito </a:t>
            </a:r>
            <a:r>
              <a:rPr lang="en-US" sz="2000"/>
              <a:t>subestimado;</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𝛿</a:t>
            </a:r>
            <a:r>
              <a:rPr b="1" lang="en-US" sz="2000"/>
              <a:t>g</a:t>
            </a:r>
            <a:r>
              <a:rPr baseline="-25000" lang="en-US" sz="2000"/>
              <a:t>predito</a:t>
            </a:r>
            <a:r>
              <a:rPr lang="en-US" sz="2000"/>
              <a:t> subestimado em torno de 7.18mGal, na média;</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Erro de tendência.</a:t>
            </a:r>
            <a:endParaRPr sz="2000"/>
          </a:p>
          <a:p>
            <a:pPr indent="0" lvl="0" marL="457200" rtl="0" algn="l">
              <a:lnSpc>
                <a:spcPct val="115000"/>
              </a:lnSpc>
              <a:spcBef>
                <a:spcPts val="0"/>
              </a:spcBef>
              <a:spcAft>
                <a:spcPts val="0"/>
              </a:spcAft>
              <a:buNone/>
            </a:pPr>
            <a:r>
              <a:t/>
            </a:r>
            <a:endParaRPr sz="2000"/>
          </a:p>
        </p:txBody>
      </p:sp>
      <p:sp>
        <p:nvSpPr>
          <p:cNvPr id="943" name="Google Shape;943;p80"/>
          <p:cNvSpPr/>
          <p:nvPr/>
        </p:nvSpPr>
        <p:spPr>
          <a:xfrm>
            <a:off x="1202275" y="1705375"/>
            <a:ext cx="1415100" cy="10716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81"/>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Resultados</a:t>
            </a:r>
            <a:endParaRPr sz="2400">
              <a:solidFill>
                <a:srgbClr val="000000"/>
              </a:solidFill>
              <a:latin typeface="Arial"/>
              <a:ea typeface="Arial"/>
              <a:cs typeface="Arial"/>
              <a:sym typeface="Arial"/>
            </a:endParaRPr>
          </a:p>
        </p:txBody>
      </p:sp>
      <p:sp>
        <p:nvSpPr>
          <p:cNvPr id="950" name="Google Shape;950;p8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51" name="Google Shape;951;p81"/>
          <p:cNvSpPr txBox="1"/>
          <p:nvPr/>
        </p:nvSpPr>
        <p:spPr>
          <a:xfrm>
            <a:off x="5627850" y="1998938"/>
            <a:ext cx="3486600" cy="3849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Char char="❏"/>
            </a:pPr>
            <a:r>
              <a:rPr lang="en-US" sz="2000"/>
              <a:t>Forte</a:t>
            </a:r>
            <a:r>
              <a:rPr lang="en-US" sz="2000"/>
              <a:t> correlação linear;</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Amostragem menor para distúrbios positivos;</a:t>
            </a:r>
            <a:endParaRPr sz="2000"/>
          </a:p>
          <a:p>
            <a:pPr indent="0" lvl="0" marL="45720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US" sz="2000"/>
              <a:t>Menor correlação para maiores distúrbios</a:t>
            </a:r>
            <a:endParaRPr sz="2000"/>
          </a:p>
          <a:p>
            <a:pPr indent="0" lvl="0" marL="457200" rtl="0" algn="l">
              <a:lnSpc>
                <a:spcPct val="115000"/>
              </a:lnSpc>
              <a:spcBef>
                <a:spcPts val="0"/>
              </a:spcBef>
              <a:spcAft>
                <a:spcPts val="0"/>
              </a:spcAft>
              <a:buNone/>
            </a:pPr>
            <a:r>
              <a:t/>
            </a:r>
            <a:endParaRPr sz="2000"/>
          </a:p>
        </p:txBody>
      </p:sp>
      <p:pic>
        <p:nvPicPr>
          <p:cNvPr id="952" name="Google Shape;952;p81"/>
          <p:cNvPicPr preferRelativeResize="0"/>
          <p:nvPr/>
        </p:nvPicPr>
        <p:blipFill>
          <a:blip r:embed="rId3">
            <a:alphaModFix/>
          </a:blip>
          <a:stretch>
            <a:fillRect/>
          </a:stretch>
        </p:blipFill>
        <p:spPr>
          <a:xfrm>
            <a:off x="140850" y="1370400"/>
            <a:ext cx="5516497" cy="4530025"/>
          </a:xfrm>
          <a:prstGeom prst="rect">
            <a:avLst/>
          </a:prstGeom>
          <a:noFill/>
          <a:ln>
            <a:noFill/>
          </a:ln>
        </p:spPr>
      </p:pic>
      <p:sp>
        <p:nvSpPr>
          <p:cNvPr id="953" name="Google Shape;953;p81"/>
          <p:cNvSpPr/>
          <p:nvPr/>
        </p:nvSpPr>
        <p:spPr>
          <a:xfrm>
            <a:off x="4304200" y="2518600"/>
            <a:ext cx="830100" cy="5247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1"/>
          <p:cNvSpPr txBox="1"/>
          <p:nvPr/>
        </p:nvSpPr>
        <p:spPr>
          <a:xfrm>
            <a:off x="29550" y="610845"/>
            <a:ext cx="9084900" cy="4188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Correlação </a:t>
            </a:r>
            <a:r>
              <a:rPr lang="en-US" sz="2500"/>
              <a:t>𝛿</a:t>
            </a:r>
            <a:r>
              <a:rPr b="1" lang="en-US" sz="2500"/>
              <a:t>g</a:t>
            </a:r>
            <a:r>
              <a:rPr baseline="-25000" lang="en-US" sz="2500"/>
              <a:t>predito</a:t>
            </a:r>
            <a:r>
              <a:rPr lang="en-US" sz="2500"/>
              <a:t> x </a:t>
            </a:r>
            <a:r>
              <a:rPr lang="en-US" sz="2500"/>
              <a:t>𝛿</a:t>
            </a:r>
            <a:r>
              <a:rPr b="1" lang="en-US" sz="2500"/>
              <a:t>g</a:t>
            </a:r>
            <a:r>
              <a:rPr baseline="-25000" lang="en-US" sz="2500"/>
              <a:t>observado</a:t>
            </a:r>
            <a:r>
              <a:rPr lang="en-US" sz="2500"/>
              <a:t>:</a:t>
            </a:r>
            <a:r>
              <a:rPr lang="en-US" sz="2500"/>
              <a:t> </a:t>
            </a:r>
            <a:endParaRPr sz="25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82"/>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Análise complementar</a:t>
            </a:r>
            <a:endParaRPr sz="2400">
              <a:solidFill>
                <a:srgbClr val="000000"/>
              </a:solidFill>
              <a:latin typeface="Arial"/>
              <a:ea typeface="Arial"/>
              <a:cs typeface="Arial"/>
              <a:sym typeface="Arial"/>
            </a:endParaRPr>
          </a:p>
        </p:txBody>
      </p:sp>
      <p:sp>
        <p:nvSpPr>
          <p:cNvPr id="961" name="Google Shape;961;p8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62" name="Google Shape;962;p82"/>
          <p:cNvPicPr preferRelativeResize="0"/>
          <p:nvPr/>
        </p:nvPicPr>
        <p:blipFill>
          <a:blip r:embed="rId3">
            <a:alphaModFix/>
          </a:blip>
          <a:stretch>
            <a:fillRect/>
          </a:stretch>
        </p:blipFill>
        <p:spPr>
          <a:xfrm>
            <a:off x="127575" y="838300"/>
            <a:ext cx="3601147" cy="2946911"/>
          </a:xfrm>
          <a:prstGeom prst="rect">
            <a:avLst/>
          </a:prstGeom>
          <a:noFill/>
          <a:ln>
            <a:noFill/>
          </a:ln>
        </p:spPr>
      </p:pic>
      <p:pic>
        <p:nvPicPr>
          <p:cNvPr id="963" name="Google Shape;963;p82"/>
          <p:cNvPicPr preferRelativeResize="0"/>
          <p:nvPr/>
        </p:nvPicPr>
        <p:blipFill>
          <a:blip r:embed="rId4">
            <a:alphaModFix/>
          </a:blip>
          <a:stretch>
            <a:fillRect/>
          </a:stretch>
        </p:blipFill>
        <p:spPr>
          <a:xfrm>
            <a:off x="5320969" y="820075"/>
            <a:ext cx="3612753" cy="2965122"/>
          </a:xfrm>
          <a:prstGeom prst="rect">
            <a:avLst/>
          </a:prstGeom>
          <a:noFill/>
          <a:ln>
            <a:noFill/>
          </a:ln>
        </p:spPr>
      </p:pic>
      <p:pic>
        <p:nvPicPr>
          <p:cNvPr id="964" name="Google Shape;964;p82"/>
          <p:cNvPicPr preferRelativeResize="0"/>
          <p:nvPr/>
        </p:nvPicPr>
        <p:blipFill>
          <a:blip r:embed="rId5">
            <a:alphaModFix/>
          </a:blip>
          <a:stretch>
            <a:fillRect/>
          </a:stretch>
        </p:blipFill>
        <p:spPr>
          <a:xfrm>
            <a:off x="103475" y="3871000"/>
            <a:ext cx="3601148" cy="2946131"/>
          </a:xfrm>
          <a:prstGeom prst="rect">
            <a:avLst/>
          </a:prstGeom>
          <a:noFill/>
          <a:ln>
            <a:noFill/>
          </a:ln>
        </p:spPr>
      </p:pic>
      <p:pic>
        <p:nvPicPr>
          <p:cNvPr id="965" name="Google Shape;965;p82"/>
          <p:cNvPicPr preferRelativeResize="0"/>
          <p:nvPr/>
        </p:nvPicPr>
        <p:blipFill>
          <a:blip r:embed="rId6">
            <a:alphaModFix/>
          </a:blip>
          <a:stretch>
            <a:fillRect/>
          </a:stretch>
        </p:blipFill>
        <p:spPr>
          <a:xfrm>
            <a:off x="5287871" y="3871000"/>
            <a:ext cx="3552326" cy="29461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0" y="844400"/>
            <a:ext cx="24381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174" name="Google Shape;174;p2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5" name="Google Shape;175;p20"/>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176" name="Google Shape;176;p20"/>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177" name="Google Shape;177;p20"/>
          <p:cNvSpPr txBox="1"/>
          <p:nvPr/>
        </p:nvSpPr>
        <p:spPr>
          <a:xfrm>
            <a:off x="2772975" y="260550"/>
            <a:ext cx="5973900" cy="6035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a:t>MGG:</a:t>
            </a:r>
            <a:endParaRPr sz="1600"/>
          </a:p>
          <a:p>
            <a:pPr indent="0" lvl="0" marL="9144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13716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178" name="Google Shape;178;p20"/>
          <p:cNvPicPr preferRelativeResize="0"/>
          <p:nvPr/>
        </p:nvPicPr>
        <p:blipFill>
          <a:blip r:embed="rId5">
            <a:alphaModFix/>
          </a:blip>
          <a:stretch>
            <a:fillRect/>
          </a:stretch>
        </p:blipFill>
        <p:spPr>
          <a:xfrm>
            <a:off x="3311675" y="3541150"/>
            <a:ext cx="5200077" cy="3139225"/>
          </a:xfrm>
          <a:prstGeom prst="rect">
            <a:avLst/>
          </a:prstGeom>
          <a:noFill/>
          <a:ln>
            <a:noFill/>
          </a:ln>
        </p:spPr>
      </p:pic>
      <p:pic>
        <p:nvPicPr>
          <p:cNvPr id="179" name="Google Shape;179;p20"/>
          <p:cNvPicPr preferRelativeResize="0"/>
          <p:nvPr/>
        </p:nvPicPr>
        <p:blipFill>
          <a:blip r:embed="rId6">
            <a:alphaModFix/>
          </a:blip>
          <a:stretch>
            <a:fillRect/>
          </a:stretch>
        </p:blipFill>
        <p:spPr>
          <a:xfrm>
            <a:off x="3313153" y="462657"/>
            <a:ext cx="5197126" cy="3139225"/>
          </a:xfrm>
          <a:prstGeom prst="rect">
            <a:avLst/>
          </a:prstGeom>
          <a:noFill/>
          <a:ln>
            <a:noFill/>
          </a:ln>
        </p:spPr>
      </p:pic>
      <p:sp>
        <p:nvSpPr>
          <p:cNvPr id="180" name="Google Shape;180;p20"/>
          <p:cNvSpPr txBox="1"/>
          <p:nvPr/>
        </p:nvSpPr>
        <p:spPr>
          <a:xfrm>
            <a:off x="5465374" y="6439532"/>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7"/>
              </a:rPr>
              <a:t>http://icgem.gfz-potsdam.de/calcgrid</a:t>
            </a:r>
            <a:endParaRPr sz="1100">
              <a:latin typeface="Lato"/>
              <a:ea typeface="Lato"/>
              <a:cs typeface="Lato"/>
              <a:sym typeface="Lato"/>
            </a:endParaRPr>
          </a:p>
        </p:txBody>
      </p:sp>
      <p:sp>
        <p:nvSpPr>
          <p:cNvPr id="181" name="Google Shape;181;p20"/>
          <p:cNvSpPr txBox="1"/>
          <p:nvPr>
            <p:ph idx="1" type="subTitle"/>
          </p:nvPr>
        </p:nvSpPr>
        <p:spPr>
          <a:xfrm>
            <a:off x="0" y="1879675"/>
            <a:ext cx="2428800" cy="245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Problemática: </a:t>
            </a:r>
            <a:endParaRPr sz="2200">
              <a:solidFill>
                <a:srgbClr val="000000"/>
              </a:solidFill>
              <a:latin typeface="Arial"/>
              <a:ea typeface="Arial"/>
              <a:cs typeface="Arial"/>
              <a:sym typeface="Arial"/>
            </a:endParaRPr>
          </a:p>
          <a:p>
            <a:pPr indent="-355600" lvl="0" marL="457200" rtl="0" algn="l">
              <a:lnSpc>
                <a:spcPct val="115000"/>
              </a:lnSpc>
              <a:spcBef>
                <a:spcPts val="1600"/>
              </a:spcBef>
              <a:spcAft>
                <a:spcPts val="0"/>
              </a:spcAft>
              <a:buClr>
                <a:srgbClr val="000000"/>
              </a:buClr>
              <a:buSzPts val="2000"/>
              <a:buFont typeface="Arial"/>
              <a:buChar char="●"/>
            </a:pPr>
            <a:r>
              <a:rPr lang="en-US" sz="2000">
                <a:solidFill>
                  <a:srgbClr val="000000"/>
                </a:solidFill>
                <a:latin typeface="Arial"/>
                <a:ea typeface="Arial"/>
                <a:cs typeface="Arial"/>
                <a:sym typeface="Arial"/>
              </a:rPr>
              <a:t>Opções para suprir essa necessidade</a:t>
            </a:r>
            <a:endParaRPr sz="2000">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3"/>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Con</a:t>
            </a:r>
            <a:r>
              <a:rPr lang="en-US" sz="2400">
                <a:solidFill>
                  <a:srgbClr val="000000"/>
                </a:solidFill>
                <a:latin typeface="Arial"/>
                <a:ea typeface="Arial"/>
                <a:cs typeface="Arial"/>
                <a:sym typeface="Arial"/>
              </a:rPr>
              <a:t>clusões</a:t>
            </a:r>
            <a:endParaRPr sz="2400">
              <a:solidFill>
                <a:srgbClr val="000000"/>
              </a:solidFill>
              <a:latin typeface="Arial"/>
              <a:ea typeface="Arial"/>
              <a:cs typeface="Arial"/>
              <a:sym typeface="Arial"/>
            </a:endParaRPr>
          </a:p>
        </p:txBody>
      </p:sp>
      <p:sp>
        <p:nvSpPr>
          <p:cNvPr id="972" name="Google Shape;972;p8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73" name="Google Shape;973;p83"/>
          <p:cNvSpPr txBox="1"/>
          <p:nvPr/>
        </p:nvSpPr>
        <p:spPr>
          <a:xfrm>
            <a:off x="808525" y="1953125"/>
            <a:ext cx="7855200" cy="438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Metodologia para determinação de distúrbios de gravidade por meio de MGGs;</a:t>
            </a:r>
            <a:endParaRPr sz="1800"/>
          </a:p>
          <a:p>
            <a:pPr indent="-342900" lvl="0" marL="457200" rtl="0" algn="l">
              <a:lnSpc>
                <a:spcPct val="115000"/>
              </a:lnSpc>
              <a:spcBef>
                <a:spcPts val="0"/>
              </a:spcBef>
              <a:spcAft>
                <a:spcPts val="0"/>
              </a:spcAft>
              <a:buSzPts val="1800"/>
              <a:buChar char="❏"/>
            </a:pPr>
            <a:r>
              <a:rPr lang="en-US" sz="1800"/>
              <a:t>Comparação com dados</a:t>
            </a:r>
            <a:r>
              <a:rPr lang="en-US" sz="1800"/>
              <a:t> terrestres</a:t>
            </a:r>
            <a:r>
              <a:rPr lang="en-US" sz="1800"/>
              <a:t> observados (ON):</a:t>
            </a:r>
            <a:endParaRPr sz="1800"/>
          </a:p>
          <a:p>
            <a:pPr indent="0" lvl="0" marL="45720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US" sz="1800"/>
              <a:t>O modelo EIGEN-6C4 apresentou um comportamento subestimado, tanto para </a:t>
            </a:r>
            <a:r>
              <a:rPr lang="en-US" sz="1800"/>
              <a:t>altitude geométrica</a:t>
            </a:r>
            <a:r>
              <a:rPr lang="en-US" sz="1800"/>
              <a:t> quanto para </a:t>
            </a:r>
            <a:r>
              <a:rPr lang="en-US" sz="1800"/>
              <a:t>distúrbio de gravidade</a:t>
            </a:r>
            <a:r>
              <a:rPr lang="en-US" sz="1800"/>
              <a:t>, na região da Bacia do Parnaíba. Esse padrão pode estar associado a:</a:t>
            </a:r>
            <a:endParaRPr sz="1800"/>
          </a:p>
          <a:p>
            <a:pPr indent="0" lvl="0" marL="914400" rtl="0" algn="l">
              <a:lnSpc>
                <a:spcPct val="115000"/>
              </a:lnSpc>
              <a:spcBef>
                <a:spcPts val="0"/>
              </a:spcBef>
              <a:spcAft>
                <a:spcPts val="0"/>
              </a:spcAft>
              <a:buNone/>
            </a:pPr>
            <a:r>
              <a:t/>
            </a:r>
            <a:endParaRPr sz="1800"/>
          </a:p>
          <a:p>
            <a:pPr indent="-342900" lvl="1" marL="914400" rtl="0" algn="l">
              <a:lnSpc>
                <a:spcPct val="115000"/>
              </a:lnSpc>
              <a:spcBef>
                <a:spcPts val="0"/>
              </a:spcBef>
              <a:spcAft>
                <a:spcPts val="0"/>
              </a:spcAft>
              <a:buSzPts val="1800"/>
              <a:buChar char="❏"/>
            </a:pPr>
            <a:r>
              <a:rPr lang="en-US" sz="1800"/>
              <a:t>T</a:t>
            </a:r>
            <a:r>
              <a:rPr lang="en-US" sz="1800"/>
              <a:t>runcamento</a:t>
            </a:r>
            <a:r>
              <a:rPr lang="en-US" sz="1800"/>
              <a:t> da série harmônica esférica;</a:t>
            </a:r>
            <a:endParaRPr sz="1800"/>
          </a:p>
          <a:p>
            <a:pPr indent="0" lvl="0" marL="914400" rtl="0" algn="l">
              <a:lnSpc>
                <a:spcPct val="115000"/>
              </a:lnSpc>
              <a:spcBef>
                <a:spcPts val="0"/>
              </a:spcBef>
              <a:spcAft>
                <a:spcPts val="0"/>
              </a:spcAft>
              <a:buNone/>
            </a:pPr>
            <a:r>
              <a:t/>
            </a:r>
            <a:endParaRPr sz="1800"/>
          </a:p>
          <a:p>
            <a:pPr indent="-342900" lvl="1" marL="914400" rtl="0" algn="l">
              <a:lnSpc>
                <a:spcPct val="115000"/>
              </a:lnSpc>
              <a:spcBef>
                <a:spcPts val="0"/>
              </a:spcBef>
              <a:spcAft>
                <a:spcPts val="0"/>
              </a:spcAft>
              <a:buSzPts val="1800"/>
              <a:buChar char="❏"/>
            </a:pPr>
            <a:r>
              <a:rPr lang="en-US" sz="1800"/>
              <a:t>Ausência de dados de terrestres e aéreos, da região em análise, </a:t>
            </a:r>
            <a:r>
              <a:rPr lang="en-US" sz="1800"/>
              <a:t>incorporados</a:t>
            </a:r>
            <a:r>
              <a:rPr lang="en-US" sz="1800"/>
              <a:t> ao modelo;</a:t>
            </a:r>
            <a:endParaRPr sz="1800"/>
          </a:p>
          <a:p>
            <a:pPr indent="0" lvl="0" marL="457200" rtl="0" algn="l">
              <a:lnSpc>
                <a:spcPct val="115000"/>
              </a:lnSpc>
              <a:spcBef>
                <a:spcPts val="0"/>
              </a:spcBef>
              <a:spcAft>
                <a:spcPts val="0"/>
              </a:spcAft>
              <a:buNone/>
            </a:pPr>
            <a:r>
              <a:t/>
            </a:r>
            <a:endParaRPr sz="1800"/>
          </a:p>
          <a:p>
            <a:pPr indent="-342900" lvl="1" marL="914400" rtl="0" algn="l">
              <a:lnSpc>
                <a:spcPct val="115000"/>
              </a:lnSpc>
              <a:spcBef>
                <a:spcPts val="0"/>
              </a:spcBef>
              <a:spcAft>
                <a:spcPts val="0"/>
              </a:spcAft>
              <a:buSzPts val="1800"/>
              <a:buChar char="❏"/>
            </a:pPr>
            <a:r>
              <a:rPr lang="en-US" sz="1800"/>
              <a:t>Baixa amostragem do conjunto de dados utilizados;</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80" name="Google Shape;980;p84"/>
          <p:cNvSpPr txBox="1"/>
          <p:nvPr>
            <p:ph type="title"/>
          </p:nvPr>
        </p:nvSpPr>
        <p:spPr>
          <a:xfrm>
            <a:off x="-59000" y="2424200"/>
            <a:ext cx="9144000" cy="166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5100">
                <a:solidFill>
                  <a:srgbClr val="000000"/>
                </a:solidFill>
                <a:latin typeface="Arial"/>
                <a:ea typeface="Arial"/>
                <a:cs typeface="Arial"/>
                <a:sym typeface="Arial"/>
              </a:rPr>
              <a:t>Anexo</a:t>
            </a:r>
            <a:endParaRPr sz="5100">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85"/>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Anexo</a:t>
            </a:r>
            <a:endParaRPr sz="2400">
              <a:solidFill>
                <a:srgbClr val="000000"/>
              </a:solidFill>
              <a:latin typeface="Arial"/>
              <a:ea typeface="Arial"/>
              <a:cs typeface="Arial"/>
              <a:sym typeface="Arial"/>
            </a:endParaRPr>
          </a:p>
        </p:txBody>
      </p:sp>
      <p:sp>
        <p:nvSpPr>
          <p:cNvPr id="987" name="Google Shape;987;p8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88" name="Google Shape;988;p85"/>
          <p:cNvSpPr txBox="1"/>
          <p:nvPr/>
        </p:nvSpPr>
        <p:spPr>
          <a:xfrm>
            <a:off x="-9225" y="675975"/>
            <a:ext cx="4329000" cy="5247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Goiás ( 5823 amostras):</a:t>
            </a:r>
            <a:endParaRPr sz="2500"/>
          </a:p>
        </p:txBody>
      </p:sp>
      <p:sp>
        <p:nvSpPr>
          <p:cNvPr id="989" name="Google Shape;989;p85"/>
          <p:cNvSpPr txBox="1"/>
          <p:nvPr>
            <p:ph idx="1" type="body"/>
          </p:nvPr>
        </p:nvSpPr>
        <p:spPr>
          <a:xfrm>
            <a:off x="102439" y="1422137"/>
            <a:ext cx="4174500" cy="6345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rgbClr val="000000"/>
              </a:buClr>
              <a:buSzPts val="2500"/>
              <a:buFont typeface="Arial"/>
              <a:buChar char="●"/>
            </a:pPr>
            <a:r>
              <a:rPr lang="en-US" sz="2500">
                <a:solidFill>
                  <a:srgbClr val="000000"/>
                </a:solidFill>
                <a:latin typeface="Arial"/>
                <a:ea typeface="Arial"/>
                <a:cs typeface="Arial"/>
                <a:sym typeface="Arial"/>
              </a:rPr>
              <a:t>h</a:t>
            </a:r>
            <a:r>
              <a:rPr baseline="-25000" lang="en-US" sz="2500">
                <a:solidFill>
                  <a:srgbClr val="000000"/>
                </a:solidFill>
                <a:latin typeface="Arial"/>
                <a:ea typeface="Arial"/>
                <a:cs typeface="Arial"/>
                <a:sym typeface="Arial"/>
              </a:rPr>
              <a:t>observada</a:t>
            </a:r>
            <a:r>
              <a:rPr lang="en-US" sz="2500">
                <a:solidFill>
                  <a:srgbClr val="000000"/>
                </a:solidFill>
                <a:latin typeface="Arial"/>
                <a:ea typeface="Arial"/>
                <a:cs typeface="Arial"/>
                <a:sym typeface="Arial"/>
              </a:rPr>
              <a:t>:</a:t>
            </a:r>
            <a:endParaRPr sz="2500">
              <a:solidFill>
                <a:srgbClr val="000000"/>
              </a:solidFill>
              <a:latin typeface="Arial"/>
              <a:ea typeface="Arial"/>
              <a:cs typeface="Arial"/>
              <a:sym typeface="Arial"/>
            </a:endParaRPr>
          </a:p>
        </p:txBody>
      </p:sp>
      <p:sp>
        <p:nvSpPr>
          <p:cNvPr id="990" name="Google Shape;990;p85"/>
          <p:cNvSpPr txBox="1"/>
          <p:nvPr>
            <p:ph idx="1" type="body"/>
          </p:nvPr>
        </p:nvSpPr>
        <p:spPr>
          <a:xfrm>
            <a:off x="4910500" y="1365374"/>
            <a:ext cx="4174500" cy="6345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rgbClr val="000000"/>
              </a:buClr>
              <a:buSzPts val="2500"/>
              <a:buFont typeface="Arial"/>
              <a:buChar char="●"/>
            </a:pPr>
            <a:r>
              <a:rPr lang="en-US" sz="2500">
                <a:solidFill>
                  <a:srgbClr val="000000"/>
                </a:solidFill>
                <a:latin typeface="Arial"/>
                <a:ea typeface="Arial"/>
                <a:cs typeface="Arial"/>
                <a:sym typeface="Arial"/>
              </a:rPr>
              <a:t>h</a:t>
            </a:r>
            <a:r>
              <a:rPr baseline="-25000" lang="en-US" sz="2500">
                <a:solidFill>
                  <a:srgbClr val="000000"/>
                </a:solidFill>
                <a:latin typeface="Arial"/>
                <a:ea typeface="Arial"/>
                <a:cs typeface="Arial"/>
                <a:sym typeface="Arial"/>
              </a:rPr>
              <a:t>predita</a:t>
            </a:r>
            <a:r>
              <a:rPr lang="en-US" sz="2500">
                <a:solidFill>
                  <a:srgbClr val="000000"/>
                </a:solidFill>
                <a:latin typeface="Arial"/>
                <a:ea typeface="Arial"/>
                <a:cs typeface="Arial"/>
                <a:sym typeface="Arial"/>
              </a:rPr>
              <a:t>:</a:t>
            </a:r>
            <a:endParaRPr sz="2500">
              <a:solidFill>
                <a:srgbClr val="000000"/>
              </a:solidFill>
              <a:latin typeface="Arial"/>
              <a:ea typeface="Arial"/>
              <a:cs typeface="Arial"/>
              <a:sym typeface="Arial"/>
            </a:endParaRPr>
          </a:p>
        </p:txBody>
      </p:sp>
      <p:pic>
        <p:nvPicPr>
          <p:cNvPr id="991" name="Google Shape;991;p85"/>
          <p:cNvPicPr preferRelativeResize="0"/>
          <p:nvPr/>
        </p:nvPicPr>
        <p:blipFill>
          <a:blip r:embed="rId3">
            <a:alphaModFix/>
          </a:blip>
          <a:stretch>
            <a:fillRect/>
          </a:stretch>
        </p:blipFill>
        <p:spPr>
          <a:xfrm>
            <a:off x="102450" y="2056637"/>
            <a:ext cx="4396930" cy="4337978"/>
          </a:xfrm>
          <a:prstGeom prst="rect">
            <a:avLst/>
          </a:prstGeom>
          <a:noFill/>
          <a:ln>
            <a:noFill/>
          </a:ln>
        </p:spPr>
      </p:pic>
      <p:pic>
        <p:nvPicPr>
          <p:cNvPr id="992" name="Google Shape;992;p85"/>
          <p:cNvPicPr preferRelativeResize="0"/>
          <p:nvPr/>
        </p:nvPicPr>
        <p:blipFill>
          <a:blip r:embed="rId4">
            <a:alphaModFix/>
          </a:blip>
          <a:stretch>
            <a:fillRect/>
          </a:stretch>
        </p:blipFill>
        <p:spPr>
          <a:xfrm>
            <a:off x="4688076" y="2055700"/>
            <a:ext cx="4396922" cy="433797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86"/>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Anexo</a:t>
            </a:r>
            <a:endParaRPr sz="2400">
              <a:solidFill>
                <a:srgbClr val="000000"/>
              </a:solidFill>
              <a:latin typeface="Arial"/>
              <a:ea typeface="Arial"/>
              <a:cs typeface="Arial"/>
              <a:sym typeface="Arial"/>
            </a:endParaRPr>
          </a:p>
        </p:txBody>
      </p:sp>
      <p:sp>
        <p:nvSpPr>
          <p:cNvPr id="999" name="Google Shape;999;p8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00" name="Google Shape;1000;p86"/>
          <p:cNvSpPr txBox="1"/>
          <p:nvPr/>
        </p:nvSpPr>
        <p:spPr>
          <a:xfrm>
            <a:off x="-9225" y="675975"/>
            <a:ext cx="1563300" cy="5247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Goiás:</a:t>
            </a:r>
            <a:endParaRPr sz="2500"/>
          </a:p>
        </p:txBody>
      </p:sp>
      <p:sp>
        <p:nvSpPr>
          <p:cNvPr id="1001" name="Google Shape;1001;p86"/>
          <p:cNvSpPr txBox="1"/>
          <p:nvPr/>
        </p:nvSpPr>
        <p:spPr>
          <a:xfrm>
            <a:off x="-9225" y="1016522"/>
            <a:ext cx="9084900" cy="603600"/>
          </a:xfrm>
          <a:prstGeom prst="rect">
            <a:avLst/>
          </a:prstGeom>
          <a:noFill/>
          <a:ln>
            <a:noFill/>
          </a:ln>
        </p:spPr>
        <p:txBody>
          <a:bodyPr anchorCtr="0" anchor="t" bIns="91425" lIns="91425" spcFirstLastPara="1" rIns="91425" wrap="square" tIns="91425">
            <a:noAutofit/>
          </a:bodyPr>
          <a:lstStyle/>
          <a:p>
            <a:pPr indent="-387350" lvl="0" marL="457200" rtl="0" algn="ctr">
              <a:spcBef>
                <a:spcPts val="0"/>
              </a:spcBef>
              <a:spcAft>
                <a:spcPts val="0"/>
              </a:spcAft>
              <a:buSzPts val="2500"/>
              <a:buChar char="❏"/>
            </a:pPr>
            <a:r>
              <a:rPr lang="en-US" sz="2500"/>
              <a:t>Resíduos: R</a:t>
            </a:r>
            <a:r>
              <a:rPr baseline="-25000" lang="en-US" sz="2500"/>
              <a:t>h</a:t>
            </a:r>
            <a:r>
              <a:rPr lang="en-US" sz="2500"/>
              <a:t> = h</a:t>
            </a:r>
            <a:r>
              <a:rPr baseline="-25000" lang="en-US" sz="2500"/>
              <a:t>observada</a:t>
            </a:r>
            <a:r>
              <a:rPr lang="en-US" sz="2500"/>
              <a:t> - h</a:t>
            </a:r>
            <a:r>
              <a:rPr baseline="-25000" lang="en-US" sz="2500"/>
              <a:t>predita</a:t>
            </a:r>
            <a:endParaRPr sz="2500"/>
          </a:p>
        </p:txBody>
      </p:sp>
      <p:pic>
        <p:nvPicPr>
          <p:cNvPr id="1002" name="Google Shape;1002;p86"/>
          <p:cNvPicPr preferRelativeResize="0"/>
          <p:nvPr/>
        </p:nvPicPr>
        <p:blipFill>
          <a:blip r:embed="rId3">
            <a:alphaModFix/>
          </a:blip>
          <a:stretch>
            <a:fillRect/>
          </a:stretch>
        </p:blipFill>
        <p:spPr>
          <a:xfrm>
            <a:off x="1997412" y="1726025"/>
            <a:ext cx="5149175" cy="507340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87"/>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Anexo</a:t>
            </a:r>
            <a:endParaRPr sz="2400">
              <a:solidFill>
                <a:srgbClr val="000000"/>
              </a:solidFill>
              <a:latin typeface="Arial"/>
              <a:ea typeface="Arial"/>
              <a:cs typeface="Arial"/>
              <a:sym typeface="Arial"/>
            </a:endParaRPr>
          </a:p>
        </p:txBody>
      </p:sp>
      <p:sp>
        <p:nvSpPr>
          <p:cNvPr id="1009" name="Google Shape;1009;p8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10" name="Google Shape;1010;p87"/>
          <p:cNvPicPr preferRelativeResize="0"/>
          <p:nvPr/>
        </p:nvPicPr>
        <p:blipFill>
          <a:blip r:embed="rId3">
            <a:alphaModFix/>
          </a:blip>
          <a:stretch>
            <a:fillRect/>
          </a:stretch>
        </p:blipFill>
        <p:spPr>
          <a:xfrm>
            <a:off x="1256850" y="1423925"/>
            <a:ext cx="6779308" cy="5352357"/>
          </a:xfrm>
          <a:prstGeom prst="rect">
            <a:avLst/>
          </a:prstGeom>
          <a:noFill/>
          <a:ln>
            <a:noFill/>
          </a:ln>
        </p:spPr>
      </p:pic>
      <p:sp>
        <p:nvSpPr>
          <p:cNvPr id="1011" name="Google Shape;1011;p87"/>
          <p:cNvSpPr txBox="1"/>
          <p:nvPr/>
        </p:nvSpPr>
        <p:spPr>
          <a:xfrm>
            <a:off x="9300" y="651375"/>
            <a:ext cx="1563300" cy="9213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Goiá</a:t>
            </a:r>
            <a:r>
              <a:rPr lang="en-US" sz="2500"/>
              <a:t>s:</a:t>
            </a:r>
            <a:endParaRPr sz="2500"/>
          </a:p>
          <a:p>
            <a:pPr indent="-387350" lvl="1" marL="914400" rtl="0" algn="l">
              <a:spcBef>
                <a:spcPts val="0"/>
              </a:spcBef>
              <a:spcAft>
                <a:spcPts val="0"/>
              </a:spcAft>
              <a:buSzPts val="2500"/>
              <a:buChar char="❏"/>
            </a:pPr>
            <a:r>
              <a:rPr lang="en-US" sz="2500"/>
              <a:t>R</a:t>
            </a:r>
            <a:r>
              <a:rPr baseline="-25000" lang="en-US" sz="2500"/>
              <a:t>h</a:t>
            </a:r>
            <a:r>
              <a:rPr lang="en-US" sz="2500"/>
              <a:t>:</a:t>
            </a:r>
            <a:endParaRPr sz="2500"/>
          </a:p>
        </p:txBody>
      </p:sp>
      <p:sp>
        <p:nvSpPr>
          <p:cNvPr id="1012" name="Google Shape;1012;p87"/>
          <p:cNvSpPr/>
          <p:nvPr/>
        </p:nvSpPr>
        <p:spPr>
          <a:xfrm>
            <a:off x="2782300" y="1954125"/>
            <a:ext cx="1786500" cy="14610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8"/>
          <p:cNvSpPr txBox="1"/>
          <p:nvPr/>
        </p:nvSpPr>
        <p:spPr>
          <a:xfrm>
            <a:off x="9300" y="651375"/>
            <a:ext cx="1563300" cy="9213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Goiás:</a:t>
            </a:r>
            <a:endParaRPr sz="2500"/>
          </a:p>
          <a:p>
            <a:pPr indent="0" lvl="0" marL="0" rtl="0" algn="l">
              <a:spcBef>
                <a:spcPts val="0"/>
              </a:spcBef>
              <a:spcAft>
                <a:spcPts val="0"/>
              </a:spcAft>
              <a:buNone/>
            </a:pPr>
            <a:r>
              <a:t/>
            </a:r>
            <a:endParaRPr sz="2500"/>
          </a:p>
        </p:txBody>
      </p:sp>
      <p:sp>
        <p:nvSpPr>
          <p:cNvPr id="1019" name="Google Shape;1019;p88"/>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Anexo</a:t>
            </a:r>
            <a:endParaRPr sz="2400">
              <a:solidFill>
                <a:srgbClr val="000000"/>
              </a:solidFill>
              <a:latin typeface="Arial"/>
              <a:ea typeface="Arial"/>
              <a:cs typeface="Arial"/>
              <a:sym typeface="Arial"/>
            </a:endParaRPr>
          </a:p>
        </p:txBody>
      </p:sp>
      <p:sp>
        <p:nvSpPr>
          <p:cNvPr id="1020" name="Google Shape;1020;p8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21" name="Google Shape;1021;p88"/>
          <p:cNvSpPr txBox="1"/>
          <p:nvPr/>
        </p:nvSpPr>
        <p:spPr>
          <a:xfrm>
            <a:off x="653000" y="1048195"/>
            <a:ext cx="9084900" cy="4188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Correlação h</a:t>
            </a:r>
            <a:r>
              <a:rPr baseline="-25000" lang="en-US" sz="2500"/>
              <a:t>predita</a:t>
            </a:r>
            <a:r>
              <a:rPr lang="en-US" sz="2500"/>
              <a:t> x h</a:t>
            </a:r>
            <a:r>
              <a:rPr baseline="-25000" lang="en-US" sz="2500"/>
              <a:t>observada</a:t>
            </a:r>
            <a:r>
              <a:rPr lang="en-US" sz="2500"/>
              <a:t>: </a:t>
            </a:r>
            <a:endParaRPr sz="2500"/>
          </a:p>
        </p:txBody>
      </p:sp>
      <p:pic>
        <p:nvPicPr>
          <p:cNvPr id="1022" name="Google Shape;1022;p88"/>
          <p:cNvPicPr preferRelativeResize="0"/>
          <p:nvPr/>
        </p:nvPicPr>
        <p:blipFill>
          <a:blip r:embed="rId3">
            <a:alphaModFix/>
          </a:blip>
          <a:stretch>
            <a:fillRect/>
          </a:stretch>
        </p:blipFill>
        <p:spPr>
          <a:xfrm>
            <a:off x="1332525" y="1638000"/>
            <a:ext cx="6479096" cy="5178246"/>
          </a:xfrm>
          <a:prstGeom prst="rect">
            <a:avLst/>
          </a:prstGeom>
          <a:noFill/>
          <a:ln>
            <a:noFill/>
          </a:ln>
        </p:spPr>
      </p:pic>
      <p:sp>
        <p:nvSpPr>
          <p:cNvPr id="1023" name="Google Shape;1023;p88"/>
          <p:cNvSpPr/>
          <p:nvPr/>
        </p:nvSpPr>
        <p:spPr>
          <a:xfrm>
            <a:off x="6560225" y="3191725"/>
            <a:ext cx="884100" cy="7815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9"/>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Anexo</a:t>
            </a:r>
            <a:endParaRPr sz="2400">
              <a:solidFill>
                <a:srgbClr val="000000"/>
              </a:solidFill>
              <a:latin typeface="Arial"/>
              <a:ea typeface="Arial"/>
              <a:cs typeface="Arial"/>
              <a:sym typeface="Arial"/>
            </a:endParaRPr>
          </a:p>
        </p:txBody>
      </p:sp>
      <p:sp>
        <p:nvSpPr>
          <p:cNvPr id="1030" name="Google Shape;1030;p8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31" name="Google Shape;1031;p89"/>
          <p:cNvSpPr txBox="1"/>
          <p:nvPr/>
        </p:nvSpPr>
        <p:spPr>
          <a:xfrm>
            <a:off x="-9225" y="675975"/>
            <a:ext cx="1563300" cy="5247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Goiás:</a:t>
            </a:r>
            <a:endParaRPr sz="2500"/>
          </a:p>
        </p:txBody>
      </p:sp>
      <p:sp>
        <p:nvSpPr>
          <p:cNvPr id="1032" name="Google Shape;1032;p89"/>
          <p:cNvSpPr txBox="1"/>
          <p:nvPr>
            <p:ph idx="1" type="body"/>
          </p:nvPr>
        </p:nvSpPr>
        <p:spPr>
          <a:xfrm>
            <a:off x="83839" y="1527143"/>
            <a:ext cx="4174500" cy="6168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1600"/>
              </a:spcAft>
              <a:buClr>
                <a:srgbClr val="000000"/>
              </a:buClr>
              <a:buSzPts val="2500"/>
              <a:buFont typeface="Arial"/>
              <a:buChar char="●"/>
            </a:pPr>
            <a:r>
              <a:rPr lang="en-US" sz="2500">
                <a:solidFill>
                  <a:srgbClr val="000000"/>
                </a:solidFill>
                <a:latin typeface="Arial"/>
                <a:ea typeface="Arial"/>
                <a:cs typeface="Arial"/>
                <a:sym typeface="Arial"/>
              </a:rPr>
              <a:t>𝛿</a:t>
            </a:r>
            <a:r>
              <a:rPr b="1" lang="en-US" sz="2500">
                <a:solidFill>
                  <a:srgbClr val="000000"/>
                </a:solidFill>
                <a:latin typeface="Arial"/>
                <a:ea typeface="Arial"/>
                <a:cs typeface="Arial"/>
                <a:sym typeface="Arial"/>
              </a:rPr>
              <a:t>g</a:t>
            </a:r>
            <a:r>
              <a:rPr baseline="-25000" lang="en-US" sz="2500">
                <a:solidFill>
                  <a:srgbClr val="000000"/>
                </a:solidFill>
                <a:latin typeface="Arial"/>
                <a:ea typeface="Arial"/>
                <a:cs typeface="Arial"/>
                <a:sym typeface="Arial"/>
              </a:rPr>
              <a:t>observado</a:t>
            </a:r>
            <a:r>
              <a:rPr lang="en-US" sz="2500">
                <a:solidFill>
                  <a:srgbClr val="000000"/>
                </a:solidFill>
                <a:latin typeface="Arial"/>
                <a:ea typeface="Arial"/>
                <a:cs typeface="Arial"/>
                <a:sym typeface="Arial"/>
              </a:rPr>
              <a:t>:</a:t>
            </a:r>
            <a:endParaRPr sz="2500">
              <a:solidFill>
                <a:srgbClr val="000000"/>
              </a:solidFill>
              <a:latin typeface="Arial"/>
              <a:ea typeface="Arial"/>
              <a:cs typeface="Arial"/>
              <a:sym typeface="Arial"/>
            </a:endParaRPr>
          </a:p>
        </p:txBody>
      </p:sp>
      <p:sp>
        <p:nvSpPr>
          <p:cNvPr id="1033" name="Google Shape;1033;p89"/>
          <p:cNvSpPr txBox="1"/>
          <p:nvPr>
            <p:ph idx="1" type="body"/>
          </p:nvPr>
        </p:nvSpPr>
        <p:spPr>
          <a:xfrm>
            <a:off x="4885764" y="1469537"/>
            <a:ext cx="4174500" cy="616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1600"/>
              </a:spcAft>
              <a:buClr>
                <a:srgbClr val="000000"/>
              </a:buClr>
              <a:buSzPts val="2000"/>
              <a:buFont typeface="Arial"/>
              <a:buChar char="●"/>
            </a:pPr>
            <a:r>
              <a:rPr lang="en-US" sz="2500">
                <a:solidFill>
                  <a:srgbClr val="000000"/>
                </a:solidFill>
                <a:latin typeface="Arial"/>
                <a:ea typeface="Arial"/>
                <a:cs typeface="Arial"/>
                <a:sym typeface="Arial"/>
              </a:rPr>
              <a:t>𝛿</a:t>
            </a:r>
            <a:r>
              <a:rPr b="1" lang="en-US" sz="2500">
                <a:solidFill>
                  <a:srgbClr val="000000"/>
                </a:solidFill>
                <a:latin typeface="Arial"/>
                <a:ea typeface="Arial"/>
                <a:cs typeface="Arial"/>
                <a:sym typeface="Arial"/>
              </a:rPr>
              <a:t>g</a:t>
            </a:r>
            <a:r>
              <a:rPr baseline="-25000" lang="en-US" sz="2500">
                <a:solidFill>
                  <a:srgbClr val="000000"/>
                </a:solidFill>
                <a:latin typeface="Arial"/>
                <a:ea typeface="Arial"/>
                <a:cs typeface="Arial"/>
                <a:sym typeface="Arial"/>
              </a:rPr>
              <a:t>predito</a:t>
            </a:r>
            <a:r>
              <a:rPr lang="en-US"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p:txBody>
      </p:sp>
      <p:pic>
        <p:nvPicPr>
          <p:cNvPr id="1034" name="Google Shape;1034;p89"/>
          <p:cNvPicPr preferRelativeResize="0"/>
          <p:nvPr/>
        </p:nvPicPr>
        <p:blipFill>
          <a:blip r:embed="rId3">
            <a:alphaModFix/>
          </a:blip>
          <a:stretch>
            <a:fillRect/>
          </a:stretch>
        </p:blipFill>
        <p:spPr>
          <a:xfrm>
            <a:off x="14200" y="2248715"/>
            <a:ext cx="4451447" cy="4385949"/>
          </a:xfrm>
          <a:prstGeom prst="rect">
            <a:avLst/>
          </a:prstGeom>
          <a:noFill/>
          <a:ln>
            <a:noFill/>
          </a:ln>
        </p:spPr>
      </p:pic>
      <p:pic>
        <p:nvPicPr>
          <p:cNvPr id="1035" name="Google Shape;1035;p89"/>
          <p:cNvPicPr preferRelativeResize="0"/>
          <p:nvPr/>
        </p:nvPicPr>
        <p:blipFill>
          <a:blip r:embed="rId4">
            <a:alphaModFix/>
          </a:blip>
          <a:stretch>
            <a:fillRect/>
          </a:stretch>
        </p:blipFill>
        <p:spPr>
          <a:xfrm>
            <a:off x="4627425" y="2239420"/>
            <a:ext cx="4451447" cy="439177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90"/>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Anexo</a:t>
            </a:r>
            <a:endParaRPr sz="2400">
              <a:solidFill>
                <a:srgbClr val="000000"/>
              </a:solidFill>
              <a:latin typeface="Arial"/>
              <a:ea typeface="Arial"/>
              <a:cs typeface="Arial"/>
              <a:sym typeface="Arial"/>
            </a:endParaRPr>
          </a:p>
        </p:txBody>
      </p:sp>
      <p:sp>
        <p:nvSpPr>
          <p:cNvPr id="1042" name="Google Shape;1042;p9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43" name="Google Shape;1043;p90"/>
          <p:cNvSpPr txBox="1"/>
          <p:nvPr/>
        </p:nvSpPr>
        <p:spPr>
          <a:xfrm>
            <a:off x="-9225" y="675975"/>
            <a:ext cx="1563300" cy="5247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Goiás:</a:t>
            </a:r>
            <a:endParaRPr sz="2500"/>
          </a:p>
        </p:txBody>
      </p:sp>
      <p:sp>
        <p:nvSpPr>
          <p:cNvPr id="1044" name="Google Shape;1044;p90"/>
          <p:cNvSpPr txBox="1"/>
          <p:nvPr/>
        </p:nvSpPr>
        <p:spPr>
          <a:xfrm>
            <a:off x="-9225" y="906426"/>
            <a:ext cx="9084900" cy="713700"/>
          </a:xfrm>
          <a:prstGeom prst="rect">
            <a:avLst/>
          </a:prstGeom>
          <a:noFill/>
          <a:ln>
            <a:noFill/>
          </a:ln>
        </p:spPr>
        <p:txBody>
          <a:bodyPr anchorCtr="0" anchor="t" bIns="91425" lIns="91425" spcFirstLastPara="1" rIns="91425" wrap="square" tIns="91425">
            <a:noAutofit/>
          </a:bodyPr>
          <a:lstStyle/>
          <a:p>
            <a:pPr indent="-387350" lvl="0" marL="457200" rtl="0" algn="ctr">
              <a:spcBef>
                <a:spcPts val="0"/>
              </a:spcBef>
              <a:spcAft>
                <a:spcPts val="0"/>
              </a:spcAft>
              <a:buSzPts val="2500"/>
              <a:buChar char="❏"/>
            </a:pPr>
            <a:r>
              <a:rPr lang="en-US" sz="2500"/>
              <a:t>Resíduos: R</a:t>
            </a:r>
            <a:r>
              <a:rPr baseline="-25000" lang="en-US" sz="2500"/>
              <a:t>𝛿</a:t>
            </a:r>
            <a:r>
              <a:rPr b="1" baseline="-25000" lang="en-US" sz="2500"/>
              <a:t>g</a:t>
            </a:r>
            <a:r>
              <a:rPr lang="en-US" sz="2500"/>
              <a:t> = </a:t>
            </a:r>
            <a:r>
              <a:rPr lang="en-US" sz="2500"/>
              <a:t>𝛿</a:t>
            </a:r>
            <a:r>
              <a:rPr b="1" lang="en-US" sz="2500"/>
              <a:t>g</a:t>
            </a:r>
            <a:r>
              <a:rPr baseline="-25000" lang="en-US" sz="2500"/>
              <a:t>observado</a:t>
            </a:r>
            <a:r>
              <a:rPr lang="en-US" sz="2500"/>
              <a:t> - </a:t>
            </a:r>
            <a:r>
              <a:rPr lang="en-US" sz="2500"/>
              <a:t>𝛿</a:t>
            </a:r>
            <a:r>
              <a:rPr b="1" lang="en-US" sz="2500"/>
              <a:t>g</a:t>
            </a:r>
            <a:r>
              <a:rPr baseline="-25000" lang="en-US" sz="2500"/>
              <a:t>predito</a:t>
            </a:r>
            <a:endParaRPr sz="2500"/>
          </a:p>
        </p:txBody>
      </p:sp>
      <p:pic>
        <p:nvPicPr>
          <p:cNvPr id="1045" name="Google Shape;1045;p90"/>
          <p:cNvPicPr preferRelativeResize="0"/>
          <p:nvPr/>
        </p:nvPicPr>
        <p:blipFill>
          <a:blip r:embed="rId3">
            <a:alphaModFix/>
          </a:blip>
          <a:stretch>
            <a:fillRect/>
          </a:stretch>
        </p:blipFill>
        <p:spPr>
          <a:xfrm>
            <a:off x="1913737" y="1521300"/>
            <a:ext cx="5316677" cy="523844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91"/>
          <p:cNvPicPr preferRelativeResize="0"/>
          <p:nvPr/>
        </p:nvPicPr>
        <p:blipFill>
          <a:blip r:embed="rId3">
            <a:alphaModFix/>
          </a:blip>
          <a:stretch>
            <a:fillRect/>
          </a:stretch>
        </p:blipFill>
        <p:spPr>
          <a:xfrm>
            <a:off x="1370775" y="1414625"/>
            <a:ext cx="6588705" cy="5352357"/>
          </a:xfrm>
          <a:prstGeom prst="rect">
            <a:avLst/>
          </a:prstGeom>
          <a:noFill/>
          <a:ln>
            <a:noFill/>
          </a:ln>
        </p:spPr>
      </p:pic>
      <p:sp>
        <p:nvSpPr>
          <p:cNvPr id="1052" name="Google Shape;1052;p91"/>
          <p:cNvSpPr txBox="1"/>
          <p:nvPr/>
        </p:nvSpPr>
        <p:spPr>
          <a:xfrm>
            <a:off x="9300" y="651375"/>
            <a:ext cx="1755600" cy="9213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Goiás:</a:t>
            </a:r>
            <a:endParaRPr sz="2500"/>
          </a:p>
          <a:p>
            <a:pPr indent="-387350" lvl="1" marL="914400" rtl="0" algn="l">
              <a:spcBef>
                <a:spcPts val="0"/>
              </a:spcBef>
              <a:spcAft>
                <a:spcPts val="0"/>
              </a:spcAft>
              <a:buSzPts val="2500"/>
              <a:buChar char="❏"/>
            </a:pPr>
            <a:r>
              <a:rPr lang="en-US" sz="2500"/>
              <a:t>R</a:t>
            </a:r>
            <a:r>
              <a:rPr baseline="-25000" lang="en-US" sz="2500"/>
              <a:t>𝛿</a:t>
            </a:r>
            <a:r>
              <a:rPr b="1" baseline="-25000" lang="en-US" sz="2500"/>
              <a:t>g</a:t>
            </a:r>
            <a:r>
              <a:rPr lang="en-US" sz="2500"/>
              <a:t>:</a:t>
            </a:r>
            <a:endParaRPr sz="2500"/>
          </a:p>
        </p:txBody>
      </p:sp>
      <p:sp>
        <p:nvSpPr>
          <p:cNvPr id="1053" name="Google Shape;1053;p91"/>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Anexo</a:t>
            </a:r>
            <a:endParaRPr sz="2400">
              <a:solidFill>
                <a:srgbClr val="000000"/>
              </a:solidFill>
              <a:latin typeface="Arial"/>
              <a:ea typeface="Arial"/>
              <a:cs typeface="Arial"/>
              <a:sym typeface="Arial"/>
            </a:endParaRPr>
          </a:p>
        </p:txBody>
      </p:sp>
      <p:sp>
        <p:nvSpPr>
          <p:cNvPr id="1054" name="Google Shape;1054;p9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55" name="Google Shape;1055;p91"/>
          <p:cNvSpPr/>
          <p:nvPr/>
        </p:nvSpPr>
        <p:spPr>
          <a:xfrm>
            <a:off x="2763675" y="2503125"/>
            <a:ext cx="1684200" cy="12657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92"/>
          <p:cNvSpPr txBox="1"/>
          <p:nvPr/>
        </p:nvSpPr>
        <p:spPr>
          <a:xfrm>
            <a:off x="9300" y="651375"/>
            <a:ext cx="1755600" cy="9213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Goiás:</a:t>
            </a:r>
            <a:endParaRPr sz="2500"/>
          </a:p>
          <a:p>
            <a:pPr indent="0" lvl="0" marL="914400" rtl="0" algn="l">
              <a:spcBef>
                <a:spcPts val="0"/>
              </a:spcBef>
              <a:spcAft>
                <a:spcPts val="0"/>
              </a:spcAft>
              <a:buNone/>
            </a:pPr>
            <a:r>
              <a:t/>
            </a:r>
            <a:endParaRPr sz="2500"/>
          </a:p>
        </p:txBody>
      </p:sp>
      <p:sp>
        <p:nvSpPr>
          <p:cNvPr id="1062" name="Google Shape;1062;p92"/>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Anexo</a:t>
            </a:r>
            <a:endParaRPr sz="2400">
              <a:solidFill>
                <a:srgbClr val="000000"/>
              </a:solidFill>
              <a:latin typeface="Arial"/>
              <a:ea typeface="Arial"/>
              <a:cs typeface="Arial"/>
              <a:sym typeface="Arial"/>
            </a:endParaRPr>
          </a:p>
        </p:txBody>
      </p:sp>
      <p:sp>
        <p:nvSpPr>
          <p:cNvPr id="1063" name="Google Shape;1063;p9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64" name="Google Shape;1064;p92"/>
          <p:cNvSpPr txBox="1"/>
          <p:nvPr/>
        </p:nvSpPr>
        <p:spPr>
          <a:xfrm>
            <a:off x="653000" y="1048195"/>
            <a:ext cx="9084900" cy="4188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US" sz="2500"/>
              <a:t>Correlação 𝛿</a:t>
            </a:r>
            <a:r>
              <a:rPr b="1" lang="en-US" sz="2500"/>
              <a:t>g</a:t>
            </a:r>
            <a:r>
              <a:rPr baseline="-25000" lang="en-US" sz="2500"/>
              <a:t>predito</a:t>
            </a:r>
            <a:r>
              <a:rPr lang="en-US" sz="2500"/>
              <a:t> x 𝛿</a:t>
            </a:r>
            <a:r>
              <a:rPr b="1" lang="en-US" sz="2500"/>
              <a:t>g</a:t>
            </a:r>
            <a:r>
              <a:rPr baseline="-25000" lang="en-US" sz="2500"/>
              <a:t>observado</a:t>
            </a:r>
            <a:r>
              <a:rPr lang="en-US" sz="2500"/>
              <a:t>: </a:t>
            </a:r>
            <a:endParaRPr sz="2500"/>
          </a:p>
        </p:txBody>
      </p:sp>
      <p:pic>
        <p:nvPicPr>
          <p:cNvPr id="1065" name="Google Shape;1065;p92"/>
          <p:cNvPicPr preferRelativeResize="0"/>
          <p:nvPr/>
        </p:nvPicPr>
        <p:blipFill>
          <a:blip r:embed="rId3">
            <a:alphaModFix/>
          </a:blip>
          <a:stretch>
            <a:fillRect/>
          </a:stretch>
        </p:blipFill>
        <p:spPr>
          <a:xfrm>
            <a:off x="1366187" y="1647350"/>
            <a:ext cx="6411771" cy="5143077"/>
          </a:xfrm>
          <a:prstGeom prst="rect">
            <a:avLst/>
          </a:prstGeom>
          <a:noFill/>
          <a:ln>
            <a:noFill/>
          </a:ln>
        </p:spPr>
      </p:pic>
      <p:sp>
        <p:nvSpPr>
          <p:cNvPr id="1066" name="Google Shape;1066;p92"/>
          <p:cNvSpPr/>
          <p:nvPr/>
        </p:nvSpPr>
        <p:spPr>
          <a:xfrm>
            <a:off x="6039100" y="2245525"/>
            <a:ext cx="1116600" cy="713700"/>
          </a:xfrm>
          <a:prstGeom prst="ellipse">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0" y="844400"/>
            <a:ext cx="24381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188" name="Google Shape;188;p2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89" name="Google Shape;189;p21"/>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190" name="Google Shape;190;p21"/>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191" name="Google Shape;191;p21"/>
          <p:cNvSpPr txBox="1"/>
          <p:nvPr/>
        </p:nvSpPr>
        <p:spPr>
          <a:xfrm>
            <a:off x="2772975" y="260550"/>
            <a:ext cx="5973900" cy="6035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a:t>MGG:</a:t>
            </a:r>
            <a:endParaRPr sz="1600"/>
          </a:p>
          <a:p>
            <a:pPr indent="0" lvl="0" marL="9144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13716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1371600" rtl="0" algn="l">
              <a:spcBef>
                <a:spcPts val="0"/>
              </a:spcBef>
              <a:spcAft>
                <a:spcPts val="0"/>
              </a:spcAft>
              <a:buNone/>
            </a:pPr>
            <a:r>
              <a:t/>
            </a:r>
            <a:endParaRPr sz="1600"/>
          </a:p>
        </p:txBody>
      </p:sp>
      <p:pic>
        <p:nvPicPr>
          <p:cNvPr id="192" name="Google Shape;192;p21"/>
          <p:cNvPicPr preferRelativeResize="0"/>
          <p:nvPr/>
        </p:nvPicPr>
        <p:blipFill>
          <a:blip r:embed="rId5">
            <a:alphaModFix/>
          </a:blip>
          <a:stretch>
            <a:fillRect/>
          </a:stretch>
        </p:blipFill>
        <p:spPr>
          <a:xfrm>
            <a:off x="3311675" y="3541150"/>
            <a:ext cx="5200077" cy="3139225"/>
          </a:xfrm>
          <a:prstGeom prst="rect">
            <a:avLst/>
          </a:prstGeom>
          <a:noFill/>
          <a:ln>
            <a:noFill/>
          </a:ln>
        </p:spPr>
      </p:pic>
      <p:pic>
        <p:nvPicPr>
          <p:cNvPr id="193" name="Google Shape;193;p21"/>
          <p:cNvPicPr preferRelativeResize="0"/>
          <p:nvPr/>
        </p:nvPicPr>
        <p:blipFill>
          <a:blip r:embed="rId6">
            <a:alphaModFix/>
          </a:blip>
          <a:stretch>
            <a:fillRect/>
          </a:stretch>
        </p:blipFill>
        <p:spPr>
          <a:xfrm>
            <a:off x="3313153" y="462657"/>
            <a:ext cx="5197126" cy="3139225"/>
          </a:xfrm>
          <a:prstGeom prst="rect">
            <a:avLst/>
          </a:prstGeom>
          <a:noFill/>
          <a:ln>
            <a:noFill/>
          </a:ln>
        </p:spPr>
      </p:pic>
      <p:sp>
        <p:nvSpPr>
          <p:cNvPr id="194" name="Google Shape;194;p21"/>
          <p:cNvSpPr txBox="1"/>
          <p:nvPr/>
        </p:nvSpPr>
        <p:spPr>
          <a:xfrm>
            <a:off x="5465374" y="6439532"/>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7"/>
              </a:rPr>
              <a:t>http://icgem.gfz-potsdam.de/calcgrid</a:t>
            </a:r>
            <a:endParaRPr sz="1100">
              <a:latin typeface="Lato"/>
              <a:ea typeface="Lato"/>
              <a:cs typeface="Lato"/>
              <a:sym typeface="Lato"/>
            </a:endParaRPr>
          </a:p>
        </p:txBody>
      </p:sp>
      <p:sp>
        <p:nvSpPr>
          <p:cNvPr id="195" name="Google Shape;195;p21"/>
          <p:cNvSpPr/>
          <p:nvPr/>
        </p:nvSpPr>
        <p:spPr>
          <a:xfrm>
            <a:off x="4419375" y="109475"/>
            <a:ext cx="2349000" cy="838500"/>
          </a:xfrm>
          <a:prstGeom prst="wedgeRectCallout">
            <a:avLst>
              <a:gd fmla="val -68369" name="adj1"/>
              <a:gd fmla="val 1351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Rugosidades oriundas da modelagem</a:t>
            </a:r>
            <a:endParaRPr/>
          </a:p>
        </p:txBody>
      </p:sp>
      <p:sp>
        <p:nvSpPr>
          <p:cNvPr id="196" name="Google Shape;196;p21"/>
          <p:cNvSpPr txBox="1"/>
          <p:nvPr>
            <p:ph idx="1" type="subTitle"/>
          </p:nvPr>
        </p:nvSpPr>
        <p:spPr>
          <a:xfrm>
            <a:off x="0" y="1879675"/>
            <a:ext cx="2428800" cy="245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Problemática: </a:t>
            </a:r>
            <a:endParaRPr sz="2200">
              <a:solidFill>
                <a:srgbClr val="000000"/>
              </a:solidFill>
              <a:latin typeface="Arial"/>
              <a:ea typeface="Arial"/>
              <a:cs typeface="Arial"/>
              <a:sym typeface="Arial"/>
            </a:endParaRPr>
          </a:p>
          <a:p>
            <a:pPr indent="-355600" lvl="0" marL="457200" rtl="0" algn="l">
              <a:lnSpc>
                <a:spcPct val="115000"/>
              </a:lnSpc>
              <a:spcBef>
                <a:spcPts val="1600"/>
              </a:spcBef>
              <a:spcAft>
                <a:spcPts val="0"/>
              </a:spcAft>
              <a:buClr>
                <a:srgbClr val="000000"/>
              </a:buClr>
              <a:buSzPts val="2000"/>
              <a:buFont typeface="Arial"/>
              <a:buChar char="●"/>
            </a:pPr>
            <a:r>
              <a:rPr lang="en-US" sz="2000">
                <a:solidFill>
                  <a:srgbClr val="000000"/>
                </a:solidFill>
                <a:latin typeface="Arial"/>
                <a:ea typeface="Arial"/>
                <a:cs typeface="Arial"/>
                <a:sym typeface="Arial"/>
              </a:rPr>
              <a:t>Opções para suprir essa necessidade</a:t>
            </a:r>
            <a:endParaRPr sz="2000">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9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73" name="Google Shape;1073;p93"/>
          <p:cNvSpPr txBox="1"/>
          <p:nvPr/>
        </p:nvSpPr>
        <p:spPr>
          <a:xfrm>
            <a:off x="808525" y="1953125"/>
            <a:ext cx="7855200" cy="438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sz="1800"/>
              <a:t>O modelo EIGEN-6C4 apresentou um comportamento subestimado, tanto para distúrbio de gravidade quanto para altitude geométrica, na região da Bacia do Parnaíba. Esse padrão pode estar associado a:</a:t>
            </a:r>
            <a:endParaRPr sz="1800"/>
          </a:p>
          <a:p>
            <a:pPr indent="0" lvl="0" marL="914400" rtl="0" algn="l">
              <a:lnSpc>
                <a:spcPct val="115000"/>
              </a:lnSpc>
              <a:spcBef>
                <a:spcPts val="0"/>
              </a:spcBef>
              <a:spcAft>
                <a:spcPts val="0"/>
              </a:spcAft>
              <a:buNone/>
            </a:pPr>
            <a:r>
              <a:t/>
            </a:r>
            <a:endParaRPr sz="1800"/>
          </a:p>
          <a:p>
            <a:pPr indent="-342900" lvl="1" marL="914400" rtl="0" algn="l">
              <a:lnSpc>
                <a:spcPct val="115000"/>
              </a:lnSpc>
              <a:spcBef>
                <a:spcPts val="0"/>
              </a:spcBef>
              <a:spcAft>
                <a:spcPts val="0"/>
              </a:spcAft>
              <a:buSzPts val="1800"/>
              <a:buChar char="❏"/>
            </a:pPr>
            <a:r>
              <a:rPr lang="en-US" sz="1800"/>
              <a:t>Truncamento da série harmônica esférica;</a:t>
            </a:r>
            <a:endParaRPr sz="1800"/>
          </a:p>
          <a:p>
            <a:pPr indent="0" lvl="0" marL="914400" rtl="0" algn="l">
              <a:lnSpc>
                <a:spcPct val="115000"/>
              </a:lnSpc>
              <a:spcBef>
                <a:spcPts val="0"/>
              </a:spcBef>
              <a:spcAft>
                <a:spcPts val="0"/>
              </a:spcAft>
              <a:buNone/>
            </a:pPr>
            <a:r>
              <a:t/>
            </a:r>
            <a:endParaRPr sz="1800"/>
          </a:p>
          <a:p>
            <a:pPr indent="-342900" lvl="1" marL="914400" rtl="0" algn="l">
              <a:lnSpc>
                <a:spcPct val="115000"/>
              </a:lnSpc>
              <a:spcBef>
                <a:spcPts val="0"/>
              </a:spcBef>
              <a:spcAft>
                <a:spcPts val="0"/>
              </a:spcAft>
              <a:buSzPts val="1800"/>
              <a:buChar char="❏"/>
            </a:pPr>
            <a:r>
              <a:rPr lang="en-US" sz="1800"/>
              <a:t>Ausência de dados de terrestres e aéreos, da região em análise, incorporados ao modelo;</a:t>
            </a:r>
            <a:endParaRPr sz="1800"/>
          </a:p>
          <a:p>
            <a:pPr indent="0" lvl="0" marL="457200" rtl="0" algn="l">
              <a:lnSpc>
                <a:spcPct val="115000"/>
              </a:lnSpc>
              <a:spcBef>
                <a:spcPts val="0"/>
              </a:spcBef>
              <a:spcAft>
                <a:spcPts val="0"/>
              </a:spcAft>
              <a:buNone/>
            </a:pPr>
            <a:r>
              <a:t/>
            </a:r>
            <a:endParaRPr sz="1800"/>
          </a:p>
          <a:p>
            <a:pPr indent="-342900" lvl="1" marL="914400" rtl="0" algn="l">
              <a:lnSpc>
                <a:spcPct val="115000"/>
              </a:lnSpc>
              <a:spcBef>
                <a:spcPts val="0"/>
              </a:spcBef>
              <a:spcAft>
                <a:spcPts val="0"/>
              </a:spcAft>
              <a:buSzPts val="1800"/>
              <a:buChar char="❏"/>
            </a:pPr>
            <a:r>
              <a:rPr lang="en-US" sz="1800"/>
              <a:t>Baixa amostragem do conjunto de dados utilizados;</a:t>
            </a:r>
            <a:endParaRPr sz="1800"/>
          </a:p>
        </p:txBody>
      </p:sp>
      <p:sp>
        <p:nvSpPr>
          <p:cNvPr id="1074" name="Google Shape;1074;p93"/>
          <p:cNvSpPr txBox="1"/>
          <p:nvPr/>
        </p:nvSpPr>
        <p:spPr>
          <a:xfrm>
            <a:off x="1041157" y="4807330"/>
            <a:ext cx="401100" cy="3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t>✔</a:t>
            </a:r>
            <a:endParaRPr>
              <a:latin typeface="Lato"/>
              <a:ea typeface="Lato"/>
              <a:cs typeface="Lato"/>
              <a:sym typeface="Lato"/>
            </a:endParaRPr>
          </a:p>
        </p:txBody>
      </p:sp>
      <p:sp>
        <p:nvSpPr>
          <p:cNvPr id="1075" name="Google Shape;1075;p93"/>
          <p:cNvSpPr txBox="1"/>
          <p:nvPr/>
        </p:nvSpPr>
        <p:spPr>
          <a:xfrm>
            <a:off x="1041157" y="3852418"/>
            <a:ext cx="401100" cy="3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t>?</a:t>
            </a:r>
            <a:endParaRPr>
              <a:latin typeface="Lato"/>
              <a:ea typeface="Lato"/>
              <a:cs typeface="Lato"/>
              <a:sym typeface="Lato"/>
            </a:endParaRPr>
          </a:p>
        </p:txBody>
      </p:sp>
      <p:sp>
        <p:nvSpPr>
          <p:cNvPr id="1076" name="Google Shape;1076;p93"/>
          <p:cNvSpPr txBox="1"/>
          <p:nvPr/>
        </p:nvSpPr>
        <p:spPr>
          <a:xfrm>
            <a:off x="1041157" y="3224245"/>
            <a:ext cx="401100" cy="3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t>?</a:t>
            </a:r>
            <a:endParaRPr>
              <a:latin typeface="Lato"/>
              <a:ea typeface="Lato"/>
              <a:cs typeface="Lato"/>
              <a:sym typeface="Lato"/>
            </a:endParaRPr>
          </a:p>
        </p:txBody>
      </p:sp>
      <p:sp>
        <p:nvSpPr>
          <p:cNvPr id="1077" name="Google Shape;1077;p93"/>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Anexo</a:t>
            </a:r>
            <a:endParaRPr sz="2400">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9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84" name="Google Shape;1084;p94"/>
          <p:cNvSpPr txBox="1"/>
          <p:nvPr/>
        </p:nvSpPr>
        <p:spPr>
          <a:xfrm>
            <a:off x="1041157" y="3852418"/>
            <a:ext cx="401100" cy="3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1085" name="Google Shape;1085;p94"/>
          <p:cNvSpPr txBox="1"/>
          <p:nvPr/>
        </p:nvSpPr>
        <p:spPr>
          <a:xfrm>
            <a:off x="1041157" y="3224245"/>
            <a:ext cx="401100" cy="37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1086" name="Google Shape;1086;p94"/>
          <p:cNvSpPr txBox="1"/>
          <p:nvPr>
            <p:ph type="title"/>
          </p:nvPr>
        </p:nvSpPr>
        <p:spPr>
          <a:xfrm>
            <a:off x="75" y="-37725"/>
            <a:ext cx="9144000" cy="71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Agradecimentos</a:t>
            </a:r>
            <a:endParaRPr sz="2400">
              <a:solidFill>
                <a:srgbClr val="000000"/>
              </a:solidFill>
              <a:latin typeface="Arial"/>
              <a:ea typeface="Arial"/>
              <a:cs typeface="Arial"/>
              <a:sym typeface="Arial"/>
            </a:endParaRPr>
          </a:p>
        </p:txBody>
      </p:sp>
      <p:pic>
        <p:nvPicPr>
          <p:cNvPr id="1087" name="Google Shape;1087;p94"/>
          <p:cNvPicPr preferRelativeResize="0"/>
          <p:nvPr/>
        </p:nvPicPr>
        <p:blipFill>
          <a:blip r:embed="rId3">
            <a:alphaModFix/>
          </a:blip>
          <a:stretch>
            <a:fillRect/>
          </a:stretch>
        </p:blipFill>
        <p:spPr>
          <a:xfrm>
            <a:off x="5496376" y="2420374"/>
            <a:ext cx="2955750" cy="1504275"/>
          </a:xfrm>
          <a:prstGeom prst="rect">
            <a:avLst/>
          </a:prstGeom>
          <a:noFill/>
          <a:ln>
            <a:noFill/>
          </a:ln>
        </p:spPr>
      </p:pic>
      <p:pic>
        <p:nvPicPr>
          <p:cNvPr id="1088" name="Google Shape;1088;p94"/>
          <p:cNvPicPr preferRelativeResize="0"/>
          <p:nvPr/>
        </p:nvPicPr>
        <p:blipFill>
          <a:blip r:embed="rId4">
            <a:alphaModFix/>
          </a:blip>
          <a:stretch>
            <a:fillRect/>
          </a:stretch>
        </p:blipFill>
        <p:spPr>
          <a:xfrm>
            <a:off x="356901" y="4268800"/>
            <a:ext cx="6312649" cy="2064325"/>
          </a:xfrm>
          <a:prstGeom prst="rect">
            <a:avLst/>
          </a:prstGeom>
          <a:noFill/>
          <a:ln>
            <a:noFill/>
          </a:ln>
        </p:spPr>
      </p:pic>
      <p:pic>
        <p:nvPicPr>
          <p:cNvPr id="1089" name="Google Shape;1089;p94"/>
          <p:cNvPicPr preferRelativeResize="0"/>
          <p:nvPr/>
        </p:nvPicPr>
        <p:blipFill>
          <a:blip r:embed="rId5">
            <a:alphaModFix/>
          </a:blip>
          <a:stretch>
            <a:fillRect/>
          </a:stretch>
        </p:blipFill>
        <p:spPr>
          <a:xfrm>
            <a:off x="2290738" y="1162825"/>
            <a:ext cx="4562674" cy="764600"/>
          </a:xfrm>
          <a:prstGeom prst="rect">
            <a:avLst/>
          </a:prstGeom>
          <a:noFill/>
          <a:ln>
            <a:noFill/>
          </a:ln>
        </p:spPr>
      </p:pic>
      <p:pic>
        <p:nvPicPr>
          <p:cNvPr id="1090" name="Google Shape;1090;p94"/>
          <p:cNvPicPr preferRelativeResize="0"/>
          <p:nvPr/>
        </p:nvPicPr>
        <p:blipFill>
          <a:blip r:embed="rId6">
            <a:alphaModFix/>
          </a:blip>
          <a:stretch>
            <a:fillRect/>
          </a:stretch>
        </p:blipFill>
        <p:spPr>
          <a:xfrm>
            <a:off x="6979778" y="4417599"/>
            <a:ext cx="1915546" cy="1915524"/>
          </a:xfrm>
          <a:prstGeom prst="rect">
            <a:avLst/>
          </a:prstGeom>
          <a:noFill/>
          <a:ln>
            <a:noFill/>
          </a:ln>
        </p:spPr>
      </p:pic>
      <p:pic>
        <p:nvPicPr>
          <p:cNvPr id="1091" name="Google Shape;1091;p94"/>
          <p:cNvPicPr preferRelativeResize="0"/>
          <p:nvPr/>
        </p:nvPicPr>
        <p:blipFill>
          <a:blip r:embed="rId7">
            <a:alphaModFix/>
          </a:blip>
          <a:stretch>
            <a:fillRect/>
          </a:stretch>
        </p:blipFill>
        <p:spPr>
          <a:xfrm>
            <a:off x="867576" y="2471450"/>
            <a:ext cx="2843051" cy="1560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9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98" name="Google Shape;1098;p95"/>
          <p:cNvSpPr txBox="1"/>
          <p:nvPr>
            <p:ph type="title"/>
          </p:nvPr>
        </p:nvSpPr>
        <p:spPr>
          <a:xfrm>
            <a:off x="-59000" y="2424200"/>
            <a:ext cx="9144000" cy="166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5100">
                <a:solidFill>
                  <a:srgbClr val="000000"/>
                </a:solidFill>
                <a:latin typeface="Arial"/>
                <a:ea typeface="Arial"/>
                <a:cs typeface="Arial"/>
                <a:sym typeface="Arial"/>
              </a:rPr>
              <a:t>Obrigado</a:t>
            </a:r>
            <a:endParaRPr sz="51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0" y="844400"/>
            <a:ext cx="2438100" cy="46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rgbClr val="000000"/>
                </a:solidFill>
                <a:latin typeface="Arial"/>
                <a:ea typeface="Arial"/>
                <a:cs typeface="Arial"/>
                <a:sym typeface="Arial"/>
              </a:rPr>
              <a:t>Introdução</a:t>
            </a:r>
            <a:endParaRPr sz="2400">
              <a:solidFill>
                <a:srgbClr val="000000"/>
              </a:solidFill>
              <a:latin typeface="Arial"/>
              <a:ea typeface="Arial"/>
              <a:cs typeface="Arial"/>
              <a:sym typeface="Arial"/>
            </a:endParaRPr>
          </a:p>
        </p:txBody>
      </p:sp>
      <p:sp>
        <p:nvSpPr>
          <p:cNvPr id="203" name="Google Shape;203;p2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04" name="Google Shape;204;p22"/>
          <p:cNvPicPr preferRelativeResize="0"/>
          <p:nvPr/>
        </p:nvPicPr>
        <p:blipFill>
          <a:blip r:embed="rId3">
            <a:alphaModFix/>
          </a:blip>
          <a:stretch>
            <a:fillRect/>
          </a:stretch>
        </p:blipFill>
        <p:spPr>
          <a:xfrm>
            <a:off x="0" y="-102375"/>
            <a:ext cx="1842450" cy="838450"/>
          </a:xfrm>
          <a:prstGeom prst="rect">
            <a:avLst/>
          </a:prstGeom>
          <a:noFill/>
          <a:ln>
            <a:noFill/>
          </a:ln>
        </p:spPr>
      </p:pic>
      <p:pic>
        <p:nvPicPr>
          <p:cNvPr id="205" name="Google Shape;205;p22"/>
          <p:cNvPicPr preferRelativeResize="0"/>
          <p:nvPr/>
        </p:nvPicPr>
        <p:blipFill>
          <a:blip r:embed="rId4">
            <a:alphaModFix/>
          </a:blip>
          <a:stretch>
            <a:fillRect/>
          </a:stretch>
        </p:blipFill>
        <p:spPr>
          <a:xfrm>
            <a:off x="8407962" y="57413"/>
            <a:ext cx="611925" cy="611925"/>
          </a:xfrm>
          <a:prstGeom prst="rect">
            <a:avLst/>
          </a:prstGeom>
          <a:noFill/>
          <a:ln>
            <a:noFill/>
          </a:ln>
        </p:spPr>
      </p:pic>
      <p:sp>
        <p:nvSpPr>
          <p:cNvPr id="206" name="Google Shape;206;p22"/>
          <p:cNvSpPr txBox="1"/>
          <p:nvPr/>
        </p:nvSpPr>
        <p:spPr>
          <a:xfrm>
            <a:off x="2772975" y="260550"/>
            <a:ext cx="5973900" cy="6035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a:t>MGG:</a:t>
            </a:r>
            <a:endParaRPr sz="1600"/>
          </a:p>
          <a:p>
            <a:pPr indent="-330200" lvl="1" marL="914400" rtl="0" algn="l">
              <a:spcBef>
                <a:spcPts val="0"/>
              </a:spcBef>
              <a:spcAft>
                <a:spcPts val="0"/>
              </a:spcAft>
              <a:buSzPts val="1600"/>
              <a:buChar char="○"/>
            </a:pPr>
            <a:r>
              <a:rPr i="1" lang="en-US" sz="1600"/>
              <a:t>EIGEN-6C4</a:t>
            </a:r>
            <a:r>
              <a:rPr lang="en-US"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330200" lvl="2" marL="1371600" rtl="0" algn="l">
              <a:spcBef>
                <a:spcPts val="0"/>
              </a:spcBef>
              <a:spcAft>
                <a:spcPts val="0"/>
              </a:spcAft>
              <a:buSzPts val="1600"/>
              <a:buChar char="■"/>
            </a:pPr>
            <a:r>
              <a:rPr lang="en-US" sz="1600"/>
              <a:t>: Cobertura dos dados;</a:t>
            </a:r>
            <a:endParaRPr sz="1600"/>
          </a:p>
          <a:p>
            <a:pPr indent="-330200" lvl="2" marL="1371600" rtl="0" algn="l">
              <a:spcBef>
                <a:spcPts val="0"/>
              </a:spcBef>
              <a:spcAft>
                <a:spcPts val="0"/>
              </a:spcAft>
              <a:buSzPts val="1600"/>
              <a:buChar char="■"/>
            </a:pPr>
            <a:r>
              <a:rPr lang="en-US" sz="1600"/>
              <a:t>: Dados públicos;</a:t>
            </a:r>
            <a:endParaRPr sz="1600"/>
          </a:p>
          <a:p>
            <a:pPr indent="-330200" lvl="2" marL="1371600" rtl="0" algn="l">
              <a:spcBef>
                <a:spcPts val="0"/>
              </a:spcBef>
              <a:spcAft>
                <a:spcPts val="0"/>
              </a:spcAft>
              <a:buSzPts val="1600"/>
              <a:buChar char="■"/>
            </a:pPr>
            <a:r>
              <a:rPr lang="en-US" sz="1600"/>
              <a:t>: Dados combinados;</a:t>
            </a:r>
            <a:endParaRPr sz="1600"/>
          </a:p>
          <a:p>
            <a:pPr indent="-330200" lvl="2" marL="1371600" rtl="0" algn="l">
              <a:spcBef>
                <a:spcPts val="0"/>
              </a:spcBef>
              <a:spcAft>
                <a:spcPts val="0"/>
              </a:spcAft>
              <a:buSzPts val="1600"/>
              <a:buChar char="■"/>
            </a:pPr>
            <a:r>
              <a:rPr lang="en-US" sz="1600"/>
              <a:t>: Resolução;</a:t>
            </a:r>
            <a:endParaRPr sz="1600"/>
          </a:p>
        </p:txBody>
      </p:sp>
      <p:sp>
        <p:nvSpPr>
          <p:cNvPr id="207" name="Google Shape;207;p22"/>
          <p:cNvSpPr/>
          <p:nvPr/>
        </p:nvSpPr>
        <p:spPr>
          <a:xfrm>
            <a:off x="4019900" y="6113614"/>
            <a:ext cx="176700" cy="1674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4019900" y="5857304"/>
            <a:ext cx="176700" cy="1674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2"/>
          <p:cNvPicPr preferRelativeResize="0"/>
          <p:nvPr/>
        </p:nvPicPr>
        <p:blipFill>
          <a:blip r:embed="rId5">
            <a:alphaModFix/>
          </a:blip>
          <a:stretch>
            <a:fillRect/>
          </a:stretch>
        </p:blipFill>
        <p:spPr>
          <a:xfrm>
            <a:off x="2573825" y="1307300"/>
            <a:ext cx="6412568" cy="3871201"/>
          </a:xfrm>
          <a:prstGeom prst="rect">
            <a:avLst/>
          </a:prstGeom>
          <a:noFill/>
          <a:ln>
            <a:noFill/>
          </a:ln>
        </p:spPr>
      </p:pic>
      <p:sp>
        <p:nvSpPr>
          <p:cNvPr id="210" name="Google Shape;210;p22"/>
          <p:cNvSpPr/>
          <p:nvPr/>
        </p:nvSpPr>
        <p:spPr>
          <a:xfrm>
            <a:off x="4019900" y="6360819"/>
            <a:ext cx="176700" cy="1674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4019900" y="6611339"/>
            <a:ext cx="176700" cy="167400"/>
          </a:xfrm>
          <a:prstGeom prst="mathPlus">
            <a:avLst>
              <a:gd fmla="val 23520" name="adj1"/>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txBox="1"/>
          <p:nvPr>
            <p:ph idx="1" type="subTitle"/>
          </p:nvPr>
        </p:nvSpPr>
        <p:spPr>
          <a:xfrm>
            <a:off x="0" y="1879675"/>
            <a:ext cx="2438100" cy="245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rgbClr val="000000"/>
                </a:solidFill>
                <a:latin typeface="Arial"/>
                <a:ea typeface="Arial"/>
                <a:cs typeface="Arial"/>
                <a:sym typeface="Arial"/>
              </a:rPr>
              <a:t>Objetivo: </a:t>
            </a:r>
            <a:endParaRPr sz="2200">
              <a:solidFill>
                <a:srgbClr val="000000"/>
              </a:solidFill>
              <a:latin typeface="Arial"/>
              <a:ea typeface="Arial"/>
              <a:cs typeface="Arial"/>
              <a:sym typeface="Arial"/>
            </a:endParaRPr>
          </a:p>
          <a:p>
            <a:pPr indent="-342900" lvl="0" marL="457200" rtl="0" algn="l">
              <a:lnSpc>
                <a:spcPct val="115000"/>
              </a:lnSpc>
              <a:spcBef>
                <a:spcPts val="1600"/>
              </a:spcBef>
              <a:spcAft>
                <a:spcPts val="0"/>
              </a:spcAft>
              <a:buClr>
                <a:srgbClr val="000000"/>
              </a:buClr>
              <a:buSzPts val="1800"/>
              <a:buFont typeface="Arial"/>
              <a:buChar char="●"/>
            </a:pPr>
            <a:r>
              <a:rPr lang="en-US" sz="1800">
                <a:solidFill>
                  <a:srgbClr val="000000"/>
                </a:solidFill>
                <a:latin typeface="Arial"/>
                <a:ea typeface="Arial"/>
                <a:cs typeface="Arial"/>
                <a:sym typeface="Arial"/>
              </a:rPr>
              <a:t>Metodología para representar distúrbios através de MGGs;</a:t>
            </a:r>
            <a:endParaRPr sz="1800">
              <a:solidFill>
                <a:srgbClr val="000000"/>
              </a:solidFill>
              <a:latin typeface="Arial"/>
              <a:ea typeface="Arial"/>
              <a:cs typeface="Arial"/>
              <a:sym typeface="Arial"/>
            </a:endParaRPr>
          </a:p>
          <a:p>
            <a:pPr indent="0" lvl="0" marL="0" rtl="0" algn="l">
              <a:lnSpc>
                <a:spcPct val="115000"/>
              </a:lnSpc>
              <a:spcBef>
                <a:spcPts val="1600"/>
              </a:spcBef>
              <a:spcAft>
                <a:spcPts val="0"/>
              </a:spcAft>
              <a:buNone/>
            </a:pPr>
            <a:r>
              <a:t/>
            </a:r>
            <a:endParaRPr sz="1800">
              <a:solidFill>
                <a:srgbClr val="000000"/>
              </a:solidFill>
              <a:latin typeface="Arial"/>
              <a:ea typeface="Arial"/>
              <a:cs typeface="Arial"/>
              <a:sym typeface="Arial"/>
            </a:endParaRPr>
          </a:p>
          <a:p>
            <a:pPr indent="-342900" lvl="0" marL="457200" rtl="0" algn="l">
              <a:lnSpc>
                <a:spcPct val="115000"/>
              </a:lnSpc>
              <a:spcBef>
                <a:spcPts val="1600"/>
              </a:spcBef>
              <a:spcAft>
                <a:spcPts val="0"/>
              </a:spcAft>
              <a:buClr>
                <a:srgbClr val="000000"/>
              </a:buClr>
              <a:buSzPts val="1800"/>
              <a:buFont typeface="Arial"/>
              <a:buChar char="●"/>
            </a:pPr>
            <a:r>
              <a:rPr lang="en-US" sz="1800">
                <a:solidFill>
                  <a:srgbClr val="000000"/>
                </a:solidFill>
                <a:latin typeface="Arial"/>
                <a:ea typeface="Arial"/>
                <a:cs typeface="Arial"/>
                <a:sym typeface="Arial"/>
              </a:rPr>
              <a:t>Verificar o comportamento do EIGEN-6C4 em aplicações reais</a:t>
            </a:r>
            <a:endParaRPr sz="18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2000">
              <a:solidFill>
                <a:srgbClr val="000000"/>
              </a:solidFill>
              <a:latin typeface="Arial"/>
              <a:ea typeface="Arial"/>
              <a:cs typeface="Arial"/>
              <a:sym typeface="Arial"/>
            </a:endParaRPr>
          </a:p>
          <a:p>
            <a:pPr indent="0" lvl="0" marL="0" rtl="0" algn="l">
              <a:lnSpc>
                <a:spcPct val="115000"/>
              </a:lnSpc>
              <a:spcBef>
                <a:spcPts val="1600"/>
              </a:spcBef>
              <a:spcAft>
                <a:spcPts val="1600"/>
              </a:spcAft>
              <a:buNone/>
            </a:pPr>
            <a:r>
              <a:t/>
            </a:r>
            <a:endParaRPr sz="2000">
              <a:solidFill>
                <a:srgbClr val="000000"/>
              </a:solidFill>
              <a:latin typeface="Arial"/>
              <a:ea typeface="Arial"/>
              <a:cs typeface="Arial"/>
              <a:sym typeface="Arial"/>
            </a:endParaRPr>
          </a:p>
        </p:txBody>
      </p:sp>
      <p:sp>
        <p:nvSpPr>
          <p:cNvPr id="213" name="Google Shape;213;p22"/>
          <p:cNvSpPr txBox="1"/>
          <p:nvPr/>
        </p:nvSpPr>
        <p:spPr>
          <a:xfrm>
            <a:off x="5596161" y="4996682"/>
            <a:ext cx="61923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ato"/>
                <a:ea typeface="Lato"/>
                <a:cs typeface="Lato"/>
                <a:sym typeface="Lato"/>
              </a:rPr>
              <a:t>Fonte: ICGEM - </a:t>
            </a:r>
            <a:r>
              <a:rPr lang="en-US" sz="1100" u="sng">
                <a:solidFill>
                  <a:schemeClr val="hlink"/>
                </a:solidFill>
                <a:hlinkClick r:id="rId6"/>
              </a:rPr>
              <a:t>http://icgem.gfz-potsdam.de/calcgrid</a:t>
            </a:r>
            <a:endParaRPr sz="11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